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6" r:id="rId1"/>
  </p:sldMasterIdLst>
  <p:sldIdLst>
    <p:sldId id="256" r:id="rId2"/>
    <p:sldId id="257" r:id="rId3"/>
    <p:sldId id="265" r:id="rId4"/>
    <p:sldId id="258" r:id="rId5"/>
    <p:sldId id="259" r:id="rId6"/>
    <p:sldId id="260" r:id="rId7"/>
    <p:sldId id="261" r:id="rId8"/>
    <p:sldId id="262" r:id="rId9"/>
    <p:sldId id="263" r:id="rId10"/>
    <p:sldId id="264" r:id="rId11"/>
    <p:sldId id="267" r:id="rId12"/>
    <p:sldId id="269" r:id="rId13"/>
    <p:sldId id="268" r:id="rId14"/>
  </p:sldIdLst>
  <p:sldSz cx="12192000" cy="6858000"/>
  <p:notesSz cx="6858000" cy="91440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0039" autoAdjust="0"/>
    <p:restoredTop sz="94660"/>
  </p:normalViewPr>
  <p:slideViewPr>
    <p:cSldViewPr snapToGrid="0">
      <p:cViewPr varScale="1">
        <p:scale>
          <a:sx n="114" d="100"/>
          <a:sy n="114" d="100"/>
        </p:scale>
        <p:origin x="111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6518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23251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65177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39747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5358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60614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877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641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5032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421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6843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3952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9524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7/17/2023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3613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881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7/17/2023</a:t>
            </a:fld>
            <a:endParaRPr lang="en-US" dirty="0"/>
          </a:p>
        </p:txBody>
      </p:sp>
    </p:spTree>
    <p:extLst>
      <p:ext uri="{BB962C8B-B14F-4D97-AF65-F5344CB8AC3E}">
        <p14:creationId xmlns:p14="http://schemas.microsoft.com/office/powerpoint/2010/main" val="177605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7/17/2023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9126409"/>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8" Type="http://schemas.openxmlformats.org/officeDocument/2006/relationships/hyperlink" Target="https://www.gov.uk/government/publications/national-review-into-the-murders-of-arthur-labinjo-hughes-and-star-hobson" TargetMode="External"/><Relationship Id="rId3" Type="http://schemas.openxmlformats.org/officeDocument/2006/relationships/hyperlink" Target="https://www.ajpmonline.org/article/S0749-3797%2820%2930058-1/fulltext" TargetMode="External"/><Relationship Id="rId7" Type="http://schemas.openxmlformats.org/officeDocument/2006/relationships/hyperlink" Target="https://www.theguardian.com/society/2021/dec/19/child-deaths-policy-social-care" TargetMode="External"/><Relationship Id="rId2" Type="http://schemas.openxmlformats.org/officeDocument/2006/relationships/slideLayout" Target="../slideLayouts/slideLayout4.xml"/><Relationship Id="rId1" Type="http://schemas.openxmlformats.org/officeDocument/2006/relationships/tags" Target="../tags/tag12.xml"/><Relationship Id="rId6" Type="http://schemas.openxmlformats.org/officeDocument/2006/relationships/hyperlink" Target="https://academic.oup.com/bjsw/article/48/6/1508/4604651" TargetMode="External"/><Relationship Id="rId5" Type="http://schemas.openxmlformats.org/officeDocument/2006/relationships/hyperlink" Target="https://www.affective-science.org/pubs/2020/barrett-2020-commentary-hypotheses.pdf" TargetMode="External"/><Relationship Id="rId4" Type="http://schemas.openxmlformats.org/officeDocument/2006/relationships/hyperlink" Target="https://www.panmacmillan.com/authors/lisa-feldman-barrett/how-emotions-are-made/9781509837526" TargetMode="External"/><Relationship Id="rId9" Type="http://schemas.openxmlformats.org/officeDocument/2006/relationships/hyperlink" Target="https://onlinelibrary.wiley.com/doi/epdf/10.1002/j.1467-8438.2006.tb00704.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ccinform.co.uk/practice-guidance/adhd-or-trauma-working-with-the-potential-for-misdiagnosis/" TargetMode="External"/><Relationship Id="rId3" Type="http://schemas.openxmlformats.org/officeDocument/2006/relationships/hyperlink" Target="https://journals.sagepub.com/doi/10.1177/26344041211007831" TargetMode="External"/><Relationship Id="rId7" Type="http://schemas.openxmlformats.org/officeDocument/2006/relationships/hyperlink" Target="https://library.nspcc.org.uk/HeritageScripts/Hapi.dll/retrieve2?SetID=28250884-5BC4-4C69-AE66-E2BD2BA8653D&amp;searchterm=family%20u&amp;Fields=%40&amp;Media=%23&amp;Bool=AND&amp;SearchPrecision=20&amp;SortOrder=Y1&amp;Offset=1&amp;Direction=%2E&amp;Dispfmt=F&amp;Dispfmt_b=B27&amp;Dispfmt_f=F13&amp;DataSetName=LIVEDATA" TargetMode="External"/><Relationship Id="rId2" Type="http://schemas.openxmlformats.org/officeDocument/2006/relationships/slideLayout" Target="../slideLayouts/slideLayout4.xml"/><Relationship Id="rId1" Type="http://schemas.openxmlformats.org/officeDocument/2006/relationships/tags" Target="../tags/tag13.xml"/><Relationship Id="rId6" Type="http://schemas.openxmlformats.org/officeDocument/2006/relationships/hyperlink" Target="http://ibrary.nspcc.org.uk/HeritageScripts/Hapi.dll/filetransfer/2018NorfolkFamilyUOverview.pdf?filename=CC18C70DB7C8C3D49403BB94EB176F95207E5F66235DCA89651F5ED2BA5DA9311A353B626FCA1241A3DF9A45CF4BBB4919BBC85C7A712381B9CC204E35C52224738469E50B189F15BF70DAE73105C725B989422CDB1F26897B84865E224971&amp;DataSetName=LIVEDATA" TargetMode="External"/><Relationship Id="rId5" Type="http://schemas.openxmlformats.org/officeDocument/2006/relationships/hyperlink" Target="https://academic.oup.com/bjsw/article/47/4/1007/2622323" TargetMode="External"/><Relationship Id="rId4" Type="http://schemas.openxmlformats.org/officeDocument/2006/relationships/hyperlink" Target="http://news.bbc.co.uk/1/hi/england/2580493.stm?storyLink=%2523" TargetMode="External"/><Relationship Id="rId9" Type="http://schemas.openxmlformats.org/officeDocument/2006/relationships/hyperlink" Target="https://www.ccinform.co.uk/practice-guidance/guide-to-shame-and-recognising-how-it-may-present-in-children-and-adults-in-the-child-protection-system/"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academic.oup.com/bjsw/article/52/1/554/6134870" TargetMode="External"/><Relationship Id="rId3" Type="http://schemas.openxmlformats.org/officeDocument/2006/relationships/hyperlink" Target="https://uk.jkp.com/products/creating-loving-attachments" TargetMode="External"/><Relationship Id="rId7" Type="http://schemas.openxmlformats.org/officeDocument/2006/relationships/hyperlink" Target="https://learning.nspcc.org.uk/media/2826/child-safeguarding-practice-review-panel-arthur-labinjo-hughes-star-hobson-caspar-briefing.pdf" TargetMode="External"/><Relationship Id="rId2" Type="http://schemas.openxmlformats.org/officeDocument/2006/relationships/slideLayout" Target="../slideLayouts/slideLayout4.xml"/><Relationship Id="rId1" Type="http://schemas.openxmlformats.org/officeDocument/2006/relationships/tags" Target="../tags/tag14.xml"/><Relationship Id="rId6" Type="http://schemas.openxmlformats.org/officeDocument/2006/relationships/hyperlink" Target="https://restorativemedicine.org/wp-content/uploads/2012/09/Stress-and-the-Biology-of-Addiction.pdf" TargetMode="External"/><Relationship Id="rId5" Type="http://schemas.openxmlformats.org/officeDocument/2006/relationships/hyperlink" Target="https://www.routledge.com/Attachment-Theory-Social-Developmental-and-Clinical-Perspectives/Goldberg-Muir-Kerr/p/book/9780881633290" TargetMode="External"/><Relationship Id="rId4" Type="http://schemas.openxmlformats.org/officeDocument/2006/relationships/hyperlink" Target="https://pubmed.ncbi.nlm.nih.gov/22583101/" TargetMode="External"/><Relationship Id="rId9" Type="http://schemas.openxmlformats.org/officeDocument/2006/relationships/hyperlink" Target="https://ueaeprints.uea.ac.uk/id/eprint/72448/"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624949/TheMunroReview-Part_one.pdf" TargetMode="External"/><Relationship Id="rId2" Type="http://schemas.openxmlformats.org/officeDocument/2006/relationships/slideLayout" Target="../slideLayouts/slideLayout4.xml"/><Relationship Id="rId1" Type="http://schemas.openxmlformats.org/officeDocument/2006/relationships/tags" Target="../tags/tag3.xml"/><Relationship Id="rId5" Type="http://schemas.openxmlformats.org/officeDocument/2006/relationships/hyperlink" Target="https://www.gov.uk/government/publications/the-victoria-climbie-inquiry-report-of-an-inquiry-by-lord-laming" TargetMode="External"/><Relationship Id="rId4" Type="http://schemas.openxmlformats.org/officeDocument/2006/relationships/hyperlink" Target="https://www.knowsleyscp.org.uk/wp-content/uploads/2019/12/Daniel-Pelka-Serious-Case-Review-Overview-Report-2015.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national-review-into-the-murders-of-arthur-labinjo-hughes-and-star-hobson" TargetMode="Externa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hyperlink" Target="https://www.cwmtafmorgannwgsafeguardingboard.co.uk/En/NewsEvents/2022/LoganMwangiChildPracticeReview.aspx"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Layout" Target="../slideLayouts/slideLayout4.xml"/><Relationship Id="rId1" Type="http://schemas.openxmlformats.org/officeDocument/2006/relationships/tags" Target="../tags/tag10.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2362" y="2255386"/>
            <a:ext cx="9861038" cy="1990794"/>
          </a:xfrm>
        </p:spPr>
        <p:txBody>
          <a:bodyPr>
            <a:normAutofit/>
          </a:bodyPr>
          <a:lstStyle/>
          <a:p>
            <a:pPr algn="ctr"/>
            <a:r>
              <a:rPr lang="en-GB" dirty="0">
                <a:latin typeface="Arial" panose="020B0604020202020204" pitchFamily="34" charset="0"/>
                <a:cs typeface="Arial" panose="020B0604020202020204" pitchFamily="34" charset="0"/>
              </a:rPr>
              <a:t>Professional Curiosity</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a:t>
            </a:r>
            <a:r>
              <a:rPr lang="en-GB">
                <a:latin typeface="Arial" panose="020B0604020202020204" pitchFamily="34" charset="0"/>
                <a:cs typeface="Arial" panose="020B0604020202020204" pitchFamily="34" charset="0"/>
              </a:rPr>
              <a:t>Practice Guide</a:t>
            </a:r>
            <a:endParaRPr lang="en-GB" dirty="0">
              <a:latin typeface="Arial" panose="020B0604020202020204" pitchFamily="34" charset="0"/>
              <a:cs typeface="Arial" panose="020B0604020202020204" pitchFamily="34" charset="0"/>
            </a:endParaRPr>
          </a:p>
        </p:txBody>
      </p:sp>
      <p:pic>
        <p:nvPicPr>
          <p:cNvPr id="5" name="Picture 4" descr="WGSB Logo_"/>
          <p:cNvPicPr/>
          <p:nvPr/>
        </p:nvPicPr>
        <p:blipFill>
          <a:blip r:embed="rId3">
            <a:extLst>
              <a:ext uri="{28A0092B-C50C-407E-A947-70E740481C1C}">
                <a14:useLocalDpi xmlns:a14="http://schemas.microsoft.com/office/drawing/2010/main" val="0"/>
              </a:ext>
            </a:extLst>
          </a:blip>
          <a:srcRect/>
          <a:stretch>
            <a:fillRect/>
          </a:stretch>
        </p:blipFill>
        <p:spPr bwMode="auto">
          <a:xfrm>
            <a:off x="4805853" y="580256"/>
            <a:ext cx="1675130" cy="1675130"/>
          </a:xfrm>
          <a:prstGeom prst="rect">
            <a:avLst/>
          </a:prstGeom>
          <a:noFill/>
          <a:ln>
            <a:noFill/>
          </a:ln>
        </p:spPr>
      </p:pic>
    </p:spTree>
    <p:custDataLst>
      <p:tags r:id="rId1"/>
    </p:custDataLst>
    <p:extLst>
      <p:ext uri="{BB962C8B-B14F-4D97-AF65-F5344CB8AC3E}">
        <p14:creationId xmlns:p14="http://schemas.microsoft.com/office/powerpoint/2010/main" val="1831158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a:grpSpLocks/>
          </p:cNvGrpSpPr>
          <p:nvPr/>
        </p:nvGrpSpPr>
        <p:grpSpPr bwMode="auto">
          <a:xfrm>
            <a:off x="379672" y="1413164"/>
            <a:ext cx="9059891" cy="4351684"/>
            <a:chOff x="628" y="2171"/>
            <a:chExt cx="17947" cy="7356"/>
          </a:xfrm>
        </p:grpSpPr>
        <p:sp>
          <p:nvSpPr>
            <p:cNvPr id="11" name="Freeform 10"/>
            <p:cNvSpPr>
              <a:spLocks/>
            </p:cNvSpPr>
            <p:nvPr/>
          </p:nvSpPr>
          <p:spPr bwMode="auto">
            <a:xfrm>
              <a:off x="628" y="3474"/>
              <a:ext cx="17947" cy="6053"/>
            </a:xfrm>
            <a:custGeom>
              <a:avLst/>
              <a:gdLst>
                <a:gd name="T0" fmla="+- 0 628 628"/>
                <a:gd name="T1" fmla="*/ T0 w 17947"/>
                <a:gd name="T2" fmla="+- 0 9527 3474"/>
                <a:gd name="T3" fmla="*/ 9527 h 6053"/>
                <a:gd name="T4" fmla="+- 0 18575 628"/>
                <a:gd name="T5" fmla="*/ T4 w 17947"/>
                <a:gd name="T6" fmla="+- 0 9527 3474"/>
                <a:gd name="T7" fmla="*/ 9527 h 6053"/>
                <a:gd name="T8" fmla="+- 0 18575 628"/>
                <a:gd name="T9" fmla="*/ T8 w 17947"/>
                <a:gd name="T10" fmla="+- 0 3474 3474"/>
                <a:gd name="T11" fmla="*/ 3474 h 6053"/>
                <a:gd name="T12" fmla="+- 0 628 628"/>
                <a:gd name="T13" fmla="*/ T12 w 17947"/>
                <a:gd name="T14" fmla="+- 0 3474 3474"/>
                <a:gd name="T15" fmla="*/ 3474 h 6053"/>
                <a:gd name="T16" fmla="+- 0 628 628"/>
                <a:gd name="T17" fmla="*/ T16 w 17947"/>
                <a:gd name="T18" fmla="+- 0 9527 3474"/>
                <a:gd name="T19" fmla="*/ 9527 h 6053"/>
              </a:gdLst>
              <a:ahLst/>
              <a:cxnLst>
                <a:cxn ang="0">
                  <a:pos x="T1" y="T3"/>
                </a:cxn>
                <a:cxn ang="0">
                  <a:pos x="T5" y="T7"/>
                </a:cxn>
                <a:cxn ang="0">
                  <a:pos x="T9" y="T11"/>
                </a:cxn>
                <a:cxn ang="0">
                  <a:pos x="T13" y="T15"/>
                </a:cxn>
                <a:cxn ang="0">
                  <a:pos x="T17" y="T19"/>
                </a:cxn>
              </a:cxnLst>
              <a:rect l="0" t="0" r="r" b="b"/>
              <a:pathLst>
                <a:path w="17947" h="6053">
                  <a:moveTo>
                    <a:pt x="0" y="6053"/>
                  </a:moveTo>
                  <a:lnTo>
                    <a:pt x="17947" y="6053"/>
                  </a:lnTo>
                  <a:lnTo>
                    <a:pt x="17947" y="0"/>
                  </a:lnTo>
                  <a:lnTo>
                    <a:pt x="0" y="0"/>
                  </a:lnTo>
                  <a:lnTo>
                    <a:pt x="0" y="6053"/>
                  </a:lnTo>
                  <a:close/>
                </a:path>
              </a:pathLst>
            </a:custGeom>
            <a:noFill/>
            <a:ln w="25908">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9" name="Freeform 18"/>
            <p:cNvSpPr>
              <a:spLocks/>
            </p:cNvSpPr>
            <p:nvPr/>
          </p:nvSpPr>
          <p:spPr bwMode="auto">
            <a:xfrm>
              <a:off x="628" y="2171"/>
              <a:ext cx="17940" cy="1303"/>
            </a:xfrm>
            <a:custGeom>
              <a:avLst/>
              <a:gdLst>
                <a:gd name="T0" fmla="+- 0 628 628"/>
                <a:gd name="T1" fmla="*/ T0 w 17940"/>
                <a:gd name="T2" fmla="+- 0 3474 2171"/>
                <a:gd name="T3" fmla="*/ 3474 h 1303"/>
                <a:gd name="T4" fmla="+- 0 18568 628"/>
                <a:gd name="T5" fmla="*/ T4 w 17940"/>
                <a:gd name="T6" fmla="+- 0 3474 2171"/>
                <a:gd name="T7" fmla="*/ 3474 h 1303"/>
                <a:gd name="T8" fmla="+- 0 18568 628"/>
                <a:gd name="T9" fmla="*/ T8 w 17940"/>
                <a:gd name="T10" fmla="+- 0 2171 2171"/>
                <a:gd name="T11" fmla="*/ 2171 h 1303"/>
                <a:gd name="T12" fmla="+- 0 628 628"/>
                <a:gd name="T13" fmla="*/ T12 w 17940"/>
                <a:gd name="T14" fmla="+- 0 2171 2171"/>
                <a:gd name="T15" fmla="*/ 2171 h 1303"/>
                <a:gd name="T16" fmla="+- 0 628 628"/>
                <a:gd name="T17" fmla="*/ T16 w 17940"/>
                <a:gd name="T18" fmla="+- 0 3474 2171"/>
                <a:gd name="T19" fmla="*/ 3474 h 1303"/>
              </a:gdLst>
              <a:ahLst/>
              <a:cxnLst>
                <a:cxn ang="0">
                  <a:pos x="T1" y="T3"/>
                </a:cxn>
                <a:cxn ang="0">
                  <a:pos x="T5" y="T7"/>
                </a:cxn>
                <a:cxn ang="0">
                  <a:pos x="T9" y="T11"/>
                </a:cxn>
                <a:cxn ang="0">
                  <a:pos x="T13" y="T15"/>
                </a:cxn>
                <a:cxn ang="0">
                  <a:pos x="T17" y="T19"/>
                </a:cxn>
              </a:cxnLst>
              <a:rect l="0" t="0" r="r" b="b"/>
              <a:pathLst>
                <a:path w="17940" h="1303">
                  <a:moveTo>
                    <a:pt x="0" y="1303"/>
                  </a:moveTo>
                  <a:lnTo>
                    <a:pt x="17940" y="1303"/>
                  </a:lnTo>
                  <a:lnTo>
                    <a:pt x="17940" y="0"/>
                  </a:lnTo>
                  <a:lnTo>
                    <a:pt x="0" y="0"/>
                  </a:lnTo>
                  <a:lnTo>
                    <a:pt x="0" y="1303"/>
                  </a:lnTo>
                  <a:close/>
                </a:path>
              </a:pathLst>
            </a:custGeom>
            <a:solidFill>
              <a:srgbClr val="DEBC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0" name="Freeform 19"/>
            <p:cNvSpPr>
              <a:spLocks/>
            </p:cNvSpPr>
            <p:nvPr/>
          </p:nvSpPr>
          <p:spPr bwMode="auto">
            <a:xfrm>
              <a:off x="628" y="2171"/>
              <a:ext cx="17940" cy="1303"/>
            </a:xfrm>
            <a:custGeom>
              <a:avLst/>
              <a:gdLst>
                <a:gd name="T0" fmla="+- 0 628 628"/>
                <a:gd name="T1" fmla="*/ T0 w 17940"/>
                <a:gd name="T2" fmla="+- 0 3474 2171"/>
                <a:gd name="T3" fmla="*/ 3474 h 1303"/>
                <a:gd name="T4" fmla="+- 0 18568 628"/>
                <a:gd name="T5" fmla="*/ T4 w 17940"/>
                <a:gd name="T6" fmla="+- 0 3474 2171"/>
                <a:gd name="T7" fmla="*/ 3474 h 1303"/>
                <a:gd name="T8" fmla="+- 0 18568 628"/>
                <a:gd name="T9" fmla="*/ T8 w 17940"/>
                <a:gd name="T10" fmla="+- 0 2171 2171"/>
                <a:gd name="T11" fmla="*/ 2171 h 1303"/>
                <a:gd name="T12" fmla="+- 0 628 628"/>
                <a:gd name="T13" fmla="*/ T12 w 17940"/>
                <a:gd name="T14" fmla="+- 0 2171 2171"/>
                <a:gd name="T15" fmla="*/ 2171 h 1303"/>
                <a:gd name="T16" fmla="+- 0 628 628"/>
                <a:gd name="T17" fmla="*/ T16 w 17940"/>
                <a:gd name="T18" fmla="+- 0 3474 2171"/>
                <a:gd name="T19" fmla="*/ 3474 h 1303"/>
              </a:gdLst>
              <a:ahLst/>
              <a:cxnLst>
                <a:cxn ang="0">
                  <a:pos x="T1" y="T3"/>
                </a:cxn>
                <a:cxn ang="0">
                  <a:pos x="T5" y="T7"/>
                </a:cxn>
                <a:cxn ang="0">
                  <a:pos x="T9" y="T11"/>
                </a:cxn>
                <a:cxn ang="0">
                  <a:pos x="T13" y="T15"/>
                </a:cxn>
                <a:cxn ang="0">
                  <a:pos x="T17" y="T19"/>
                </a:cxn>
              </a:cxnLst>
              <a:rect l="0" t="0" r="r" b="b"/>
              <a:pathLst>
                <a:path w="17940" h="1303">
                  <a:moveTo>
                    <a:pt x="0" y="1303"/>
                  </a:moveTo>
                  <a:lnTo>
                    <a:pt x="17940" y="1303"/>
                  </a:lnTo>
                  <a:lnTo>
                    <a:pt x="17940" y="0"/>
                  </a:lnTo>
                  <a:lnTo>
                    <a:pt x="0" y="0"/>
                  </a:lnTo>
                  <a:lnTo>
                    <a:pt x="0" y="1303"/>
                  </a:lnTo>
                  <a:close/>
                </a:path>
              </a:pathLst>
            </a:custGeom>
            <a:noFill/>
            <a:ln w="25908">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pic>
          <p:nvPicPr>
            <p:cNvPr id="21"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11" y="2282"/>
              <a:ext cx="1061" cy="1061"/>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TextBox 2"/>
          <p:cNvSpPr txBox="1"/>
          <p:nvPr/>
        </p:nvSpPr>
        <p:spPr>
          <a:xfrm>
            <a:off x="4304145" y="1613915"/>
            <a:ext cx="2290618" cy="369332"/>
          </a:xfrm>
          <a:prstGeom prst="rect">
            <a:avLst/>
          </a:prstGeom>
          <a:noFill/>
        </p:spPr>
        <p:txBody>
          <a:bodyPr wrap="square" rtlCol="0">
            <a:spAutoFit/>
          </a:bodyPr>
          <a:lstStyle/>
          <a:p>
            <a:r>
              <a:rPr lang="en-US" b="1" dirty="0"/>
              <a:t>CHECK OUT</a:t>
            </a:r>
            <a:endParaRPr lang="en-GB" dirty="0"/>
          </a:p>
        </p:txBody>
      </p:sp>
      <p:sp>
        <p:nvSpPr>
          <p:cNvPr id="4" name="TextBox 3"/>
          <p:cNvSpPr txBox="1"/>
          <p:nvPr/>
        </p:nvSpPr>
        <p:spPr>
          <a:xfrm>
            <a:off x="609600" y="2503055"/>
            <a:ext cx="7721600" cy="2585323"/>
          </a:xfrm>
          <a:prstGeom prst="rect">
            <a:avLst/>
          </a:prstGeom>
          <a:noFill/>
        </p:spPr>
        <p:txBody>
          <a:bodyPr wrap="square" rtlCol="0">
            <a:spAutoFit/>
          </a:bodyPr>
          <a:lstStyle/>
          <a:p>
            <a:pPr marL="285750" lvl="0" indent="-285750">
              <a:buFont typeface="Arial" panose="020B0604020202020204" pitchFamily="34" charset="0"/>
              <a:buChar char="•"/>
            </a:pPr>
            <a:r>
              <a:rPr lang="en-US" dirty="0"/>
              <a:t>Are other professionals involved?</a:t>
            </a:r>
            <a:endParaRPr lang="en-GB" dirty="0"/>
          </a:p>
          <a:p>
            <a:pPr marL="285750" lvl="0" indent="-285750">
              <a:buFont typeface="Arial" panose="020B0604020202020204" pitchFamily="34" charset="0"/>
              <a:buChar char="•"/>
            </a:pPr>
            <a:r>
              <a:rPr lang="en-US" dirty="0"/>
              <a:t>Have other professionals seen the same as you?</a:t>
            </a:r>
            <a:endParaRPr lang="en-GB" dirty="0"/>
          </a:p>
          <a:p>
            <a:pPr marL="285750" lvl="0" indent="-285750">
              <a:buFont typeface="Arial" panose="020B0604020202020204" pitchFamily="34" charset="0"/>
              <a:buChar char="•"/>
            </a:pPr>
            <a:r>
              <a:rPr lang="en-US" dirty="0"/>
              <a:t>Are professionals being told the same or different things?</a:t>
            </a:r>
            <a:endParaRPr lang="en-GB" dirty="0"/>
          </a:p>
          <a:p>
            <a:pPr marL="285750" lvl="0" indent="-285750">
              <a:buFont typeface="Arial" panose="020B0604020202020204" pitchFamily="34" charset="0"/>
              <a:buChar char="•"/>
            </a:pPr>
            <a:r>
              <a:rPr lang="en-US" dirty="0"/>
              <a:t>Are others concerned? If so, what action has been taken so far and is there anything else which should or could be done by you or anyone else?</a:t>
            </a:r>
            <a:endParaRPr lang="en-GB" dirty="0"/>
          </a:p>
          <a:p>
            <a:pPr marL="285750" lvl="0" indent="-285750">
              <a:buFont typeface="Arial" panose="020B0604020202020204" pitchFamily="34" charset="0"/>
              <a:buChar char="•"/>
            </a:pPr>
            <a:r>
              <a:rPr lang="en-US" dirty="0"/>
              <a:t>Are all agencies sharing relevant information with each other?</a:t>
            </a:r>
            <a:endParaRPr lang="en-GB" dirty="0"/>
          </a:p>
          <a:p>
            <a:pPr marL="285750" lvl="0" indent="-285750">
              <a:buFont typeface="Arial" panose="020B0604020202020204" pitchFamily="34" charset="0"/>
              <a:buChar char="•"/>
            </a:pPr>
            <a:r>
              <a:rPr lang="en-US" dirty="0"/>
              <a:t>Are you seeing the whole picture?</a:t>
            </a:r>
            <a:endParaRPr lang="en-GB" dirty="0"/>
          </a:p>
          <a:p>
            <a:pPr marL="285750" indent="-285750">
              <a:buFont typeface="Arial" panose="020B0604020202020204" pitchFamily="34" charset="0"/>
              <a:buChar char="•"/>
            </a:pPr>
            <a:r>
              <a:rPr lang="en-US" dirty="0">
                <a:solidFill>
                  <a:srgbClr val="FF0000"/>
                </a:solidFill>
              </a:rPr>
              <a:t>Links to further reading </a:t>
            </a:r>
            <a:endParaRPr lang="en-GB" dirty="0">
              <a:solidFill>
                <a:srgbClr val="FF0000"/>
              </a:solidFill>
            </a:endParaRPr>
          </a:p>
        </p:txBody>
      </p:sp>
    </p:spTree>
    <p:custDataLst>
      <p:tags r:id="rId1"/>
    </p:custDataLst>
    <p:extLst>
      <p:ext uri="{BB962C8B-B14F-4D97-AF65-F5344CB8AC3E}">
        <p14:creationId xmlns:p14="http://schemas.microsoft.com/office/powerpoint/2010/main" val="3569357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0008" y="117693"/>
            <a:ext cx="10828421" cy="6463308"/>
          </a:xfrm>
          <a:prstGeom prst="rect">
            <a:avLst/>
          </a:prstGeom>
        </p:spPr>
        <p:txBody>
          <a:bodyPr wrap="square">
            <a:spAutoFit/>
          </a:bodyPr>
          <a:lstStyle/>
          <a:p>
            <a:pPr lvl="0"/>
            <a:r>
              <a:rPr lang="en-GB" b="1" dirty="0">
                <a:solidFill>
                  <a:srgbClr val="333333"/>
                </a:solidFill>
                <a:latin typeface="Open Sans" panose="020B0606030504020204" pitchFamily="34" charset="0"/>
              </a:rPr>
              <a:t>References and further reading:</a:t>
            </a:r>
          </a:p>
          <a:p>
            <a:pPr lvl="0"/>
            <a:r>
              <a:rPr lang="en-GB" dirty="0" err="1">
                <a:solidFill>
                  <a:srgbClr val="333333"/>
                </a:solidFill>
                <a:latin typeface="Open Sans" panose="020B0606030504020204" pitchFamily="34" charset="0"/>
              </a:rPr>
              <a:t>Anda</a:t>
            </a:r>
            <a:r>
              <a:rPr lang="en-GB" dirty="0">
                <a:solidFill>
                  <a:srgbClr val="333333"/>
                </a:solidFill>
                <a:latin typeface="Open Sans" panose="020B0606030504020204" pitchFamily="34" charset="0"/>
              </a:rPr>
              <a:t>, R. F., Porter, L. E., &amp; Brown, D. W. (2020)</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3"/>
              </a:rPr>
              <a:t>‘Inside the adverse childhood experience score: Strengths, limitations, and misapplications’</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American Journal of Preventive Medicine</a:t>
            </a:r>
            <a:r>
              <a:rPr lang="en-GB" dirty="0">
                <a:solidFill>
                  <a:srgbClr val="333333"/>
                </a:solidFill>
                <a:latin typeface="Open Sans" panose="020B0606030504020204" pitchFamily="34" charset="0"/>
              </a:rPr>
              <a:t>, 59(2), 293-295</a:t>
            </a:r>
          </a:p>
          <a:p>
            <a:pPr lvl="0"/>
            <a:r>
              <a:rPr lang="en-GB" dirty="0">
                <a:solidFill>
                  <a:srgbClr val="333333"/>
                </a:solidFill>
                <a:latin typeface="Open Sans" panose="020B0606030504020204" pitchFamily="34" charset="0"/>
              </a:rPr>
              <a:t>Barrett, L. F. (2017)</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hlinkClick r:id="rId4"/>
              </a:rPr>
              <a:t>How emotions are made: The secret life of the brain</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London: Pan Macmillan</a:t>
            </a:r>
          </a:p>
          <a:p>
            <a:pPr lvl="0"/>
            <a:r>
              <a:rPr lang="en-GB" dirty="0">
                <a:solidFill>
                  <a:srgbClr val="333333"/>
                </a:solidFill>
                <a:latin typeface="Open Sans" panose="020B0606030504020204" pitchFamily="34" charset="0"/>
              </a:rPr>
              <a:t>Barrett, L. (2020)</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5"/>
              </a:rPr>
              <a:t>Hypotheses about emotional development in the theory of constructed emotion: A response to developmental perspectives on how emotions are made</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Human Development</a:t>
            </a:r>
            <a:r>
              <a:rPr lang="en-GB" dirty="0">
                <a:solidFill>
                  <a:srgbClr val="333333"/>
                </a:solidFill>
                <a:latin typeface="Open Sans" panose="020B0606030504020204" pitchFamily="34" charset="0"/>
              </a:rPr>
              <a:t>, 64(2), 52-54</a:t>
            </a:r>
          </a:p>
          <a:p>
            <a:pPr lvl="0"/>
            <a:r>
              <a:rPr lang="en-GB" dirty="0">
                <a:solidFill>
                  <a:srgbClr val="333333"/>
                </a:solidFill>
                <a:latin typeface="Open Sans" panose="020B0606030504020204" pitchFamily="34" charset="0"/>
              </a:rPr>
              <a:t>Burton, V., &amp; </a:t>
            </a:r>
            <a:r>
              <a:rPr lang="en-GB" dirty="0" err="1">
                <a:solidFill>
                  <a:srgbClr val="333333"/>
                </a:solidFill>
                <a:latin typeface="Open Sans" panose="020B0606030504020204" pitchFamily="34" charset="0"/>
              </a:rPr>
              <a:t>Revell</a:t>
            </a:r>
            <a:r>
              <a:rPr lang="en-GB" dirty="0">
                <a:solidFill>
                  <a:srgbClr val="333333"/>
                </a:solidFill>
                <a:latin typeface="Open Sans" panose="020B0606030504020204" pitchFamily="34" charset="0"/>
              </a:rPr>
              <a:t>, L. (2018)</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6"/>
              </a:rPr>
              <a:t>Professional curiosity in child protection: Thinking the unthinkable in a neo-liberal </a:t>
            </a:r>
            <a:r>
              <a:rPr lang="en-GB" dirty="0" err="1">
                <a:solidFill>
                  <a:srgbClr val="333333"/>
                </a:solidFill>
                <a:latin typeface="Open Sans" panose="020B0606030504020204" pitchFamily="34" charset="0"/>
                <a:hlinkClick r:id="rId6"/>
              </a:rPr>
              <a:t>world</a:t>
            </a:r>
            <a:r>
              <a:rPr lang="en-GB" dirty="0" err="1">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The British Journal of Social Work</a:t>
            </a:r>
            <a:r>
              <a:rPr lang="en-GB" dirty="0">
                <a:solidFill>
                  <a:srgbClr val="333333"/>
                </a:solidFill>
                <a:latin typeface="Open Sans" panose="020B0606030504020204" pitchFamily="34" charset="0"/>
              </a:rPr>
              <a:t>, 48(6), 1508-1523</a:t>
            </a:r>
          </a:p>
          <a:p>
            <a:pPr lvl="0"/>
            <a:r>
              <a:rPr lang="en-GB" dirty="0">
                <a:solidFill>
                  <a:srgbClr val="333333"/>
                </a:solidFill>
                <a:latin typeface="Open Sans" panose="020B0606030504020204" pitchFamily="34" charset="0"/>
              </a:rPr>
              <a:t>Butler, A. (2021)</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7"/>
              </a:rPr>
              <a:t>Anger over child deaths should not trigger knee-jerk overhaul of social care policy</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The Guardian</a:t>
            </a:r>
            <a:r>
              <a:rPr lang="en-GB" dirty="0">
                <a:solidFill>
                  <a:srgbClr val="333333"/>
                </a:solidFill>
                <a:latin typeface="Open Sans" panose="020B0606030504020204" pitchFamily="34" charset="0"/>
              </a:rPr>
              <a:t>, 19 December 2012 (retrieved 3 March 2022)</a:t>
            </a:r>
          </a:p>
          <a:p>
            <a:pPr lvl="0"/>
            <a:r>
              <a:rPr lang="en-GB" dirty="0">
                <a:solidFill>
                  <a:srgbClr val="333333"/>
                </a:solidFill>
                <a:latin typeface="Open Sans" panose="020B0606030504020204" pitchFamily="34" charset="0"/>
              </a:rPr>
              <a:t>Child Safeguarding Practice Review Panel (2022)</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hlinkClick r:id="rId8"/>
              </a:rPr>
              <a:t>Child</a:t>
            </a:r>
            <a:r>
              <a:rPr lang="en-GB" i="1" dirty="0">
                <a:solidFill>
                  <a:srgbClr val="333333"/>
                </a:solidFill>
                <a:latin typeface="Open Sans" panose="020B0606030504020204" pitchFamily="34" charset="0"/>
              </a:rPr>
              <a:t> </a:t>
            </a:r>
            <a:r>
              <a:rPr lang="en-GB" i="1" dirty="0">
                <a:solidFill>
                  <a:srgbClr val="333333"/>
                </a:solidFill>
                <a:latin typeface="Open Sans" panose="020B0606030504020204" pitchFamily="34" charset="0"/>
                <a:hlinkClick r:id="rId8"/>
              </a:rPr>
              <a:t>Protection in England: National review into the murders of Arthur </a:t>
            </a:r>
            <a:r>
              <a:rPr lang="en-GB" i="1" dirty="0" err="1">
                <a:solidFill>
                  <a:srgbClr val="333333"/>
                </a:solidFill>
                <a:latin typeface="Open Sans" panose="020B0606030504020204" pitchFamily="34" charset="0"/>
                <a:hlinkClick r:id="rId8"/>
              </a:rPr>
              <a:t>Labinjo</a:t>
            </a:r>
            <a:r>
              <a:rPr lang="en-GB" i="1" dirty="0">
                <a:solidFill>
                  <a:srgbClr val="333333"/>
                </a:solidFill>
                <a:latin typeface="Open Sans" panose="020B0606030504020204" pitchFamily="34" charset="0"/>
                <a:hlinkClick r:id="rId8"/>
              </a:rPr>
              <a:t>-Hughes and Star Hobson </a:t>
            </a:r>
            <a:endParaRPr lang="en-GB" dirty="0">
              <a:solidFill>
                <a:srgbClr val="333333"/>
              </a:solidFill>
              <a:latin typeface="Open Sans" panose="020B0606030504020204" pitchFamily="34" charset="0"/>
            </a:endParaRPr>
          </a:p>
          <a:p>
            <a:pPr lvl="0"/>
            <a:r>
              <a:rPr lang="en-GB" dirty="0">
                <a:solidFill>
                  <a:srgbClr val="333333"/>
                </a:solidFill>
                <a:latin typeface="Open Sans" panose="020B0606030504020204" pitchFamily="34" charset="0"/>
              </a:rPr>
              <a:t>Crittenden, P. M. (2006)</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9"/>
              </a:rPr>
              <a:t>A dynamic‐maturational model of attachment</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Australian and New Zealand Journal of Family Therapy</a:t>
            </a:r>
            <a:r>
              <a:rPr lang="en-GB" dirty="0">
                <a:solidFill>
                  <a:srgbClr val="333333"/>
                </a:solidFill>
                <a:latin typeface="Open Sans" panose="020B0606030504020204" pitchFamily="34" charset="0"/>
              </a:rPr>
              <a:t>, 27(2), 105-115</a:t>
            </a:r>
          </a:p>
          <a:p>
            <a:pPr lvl="0"/>
            <a:r>
              <a:rPr lang="en-GB" dirty="0">
                <a:solidFill>
                  <a:srgbClr val="333333"/>
                </a:solidFill>
                <a:latin typeface="Open Sans" panose="020B0606030504020204" pitchFamily="34" charset="0"/>
              </a:rPr>
              <a:t>New York, NY: WW Norton &amp; Company</a:t>
            </a:r>
          </a:p>
        </p:txBody>
      </p:sp>
    </p:spTree>
    <p:custDataLst>
      <p:tags r:id="rId1"/>
    </p:custDataLst>
    <p:extLst>
      <p:ext uri="{BB962C8B-B14F-4D97-AF65-F5344CB8AC3E}">
        <p14:creationId xmlns:p14="http://schemas.microsoft.com/office/powerpoint/2010/main" val="3464912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0008" y="393740"/>
            <a:ext cx="10264655" cy="6186309"/>
          </a:xfrm>
          <a:prstGeom prst="rect">
            <a:avLst/>
          </a:prstGeom>
        </p:spPr>
        <p:txBody>
          <a:bodyPr wrap="square">
            <a:spAutoFit/>
          </a:bodyPr>
          <a:lstStyle/>
          <a:p>
            <a:pPr lvl="0"/>
            <a:r>
              <a:rPr lang="en-GB" dirty="0">
                <a:solidFill>
                  <a:srgbClr val="333333"/>
                </a:solidFill>
                <a:latin typeface="Open Sans" panose="020B0606030504020204" pitchFamily="34" charset="0"/>
              </a:rPr>
              <a:t>Crittenden, P. M., </a:t>
            </a:r>
            <a:r>
              <a:rPr lang="en-GB" dirty="0" err="1">
                <a:solidFill>
                  <a:srgbClr val="333333"/>
                </a:solidFill>
                <a:latin typeface="Open Sans" panose="020B0606030504020204" pitchFamily="34" charset="0"/>
              </a:rPr>
              <a:t>Landini</a:t>
            </a:r>
            <a:r>
              <a:rPr lang="en-GB" dirty="0">
                <a:solidFill>
                  <a:srgbClr val="333333"/>
                </a:solidFill>
                <a:latin typeface="Open Sans" panose="020B0606030504020204" pitchFamily="34" charset="0"/>
              </a:rPr>
              <a:t>, A., &amp; </a:t>
            </a:r>
            <a:r>
              <a:rPr lang="en-GB" dirty="0" err="1">
                <a:solidFill>
                  <a:srgbClr val="333333"/>
                </a:solidFill>
                <a:latin typeface="Open Sans" panose="020B0606030504020204" pitchFamily="34" charset="0"/>
              </a:rPr>
              <a:t>Spieker</a:t>
            </a:r>
            <a:r>
              <a:rPr lang="en-GB" dirty="0">
                <a:solidFill>
                  <a:srgbClr val="333333"/>
                </a:solidFill>
                <a:latin typeface="Open Sans" panose="020B0606030504020204" pitchFamily="34" charset="0"/>
              </a:rPr>
              <a:t>, S. J. (2021)</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3"/>
              </a:rPr>
              <a:t>‘Staying alive: A 21st century agenda for mental health, child protection and forensic services’</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Human Systems</a:t>
            </a:r>
            <a:r>
              <a:rPr lang="en-GB" dirty="0">
                <a:solidFill>
                  <a:srgbClr val="333333"/>
                </a:solidFill>
                <a:latin typeface="Open Sans" panose="020B0606030504020204" pitchFamily="34" charset="0"/>
              </a:rPr>
              <a:t>, 1(1), 29-51.</a:t>
            </a:r>
          </a:p>
          <a:p>
            <a:pPr lvl="0"/>
            <a:r>
              <a:rPr lang="en-GB" dirty="0">
                <a:solidFill>
                  <a:srgbClr val="333333"/>
                </a:solidFill>
                <a:latin typeface="Open Sans" panose="020B0606030504020204" pitchFamily="34" charset="0"/>
              </a:rPr>
              <a:t>Dickson, N. (2002)</a:t>
            </a:r>
            <a:br>
              <a:rPr lang="en-GB" dirty="0">
                <a:solidFill>
                  <a:srgbClr val="333333"/>
                </a:solidFill>
                <a:latin typeface="Open Sans" panose="020B0606030504020204" pitchFamily="34" charset="0"/>
              </a:rPr>
            </a:br>
            <a:r>
              <a:rPr lang="en-GB" dirty="0" err="1">
                <a:solidFill>
                  <a:srgbClr val="333333"/>
                </a:solidFill>
                <a:latin typeface="Open Sans" panose="020B0606030504020204" pitchFamily="34" charset="0"/>
                <a:hlinkClick r:id="rId4"/>
              </a:rPr>
              <a:t>Climbié</a:t>
            </a:r>
            <a:r>
              <a:rPr lang="en-GB" dirty="0">
                <a:solidFill>
                  <a:srgbClr val="333333"/>
                </a:solidFill>
                <a:latin typeface="Open Sans" panose="020B0606030504020204" pitchFamily="34" charset="0"/>
                <a:hlinkClick r:id="rId4"/>
              </a:rPr>
              <a:t>: Legacy of an inquiry</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BBC News (retrieved 3 July 2022)</a:t>
            </a:r>
          </a:p>
          <a:p>
            <a:pPr lvl="0"/>
            <a:r>
              <a:rPr lang="en-GB" dirty="0">
                <a:solidFill>
                  <a:srgbClr val="333333"/>
                </a:solidFill>
                <a:latin typeface="Open Sans" panose="020B0606030504020204" pitchFamily="34" charset="0"/>
              </a:rPr>
              <a:t>Ferguson, H. (2017)</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5"/>
              </a:rPr>
              <a:t>‘How children become invisible in child protection work: Findings from research into day-to-day social work practice</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The British Journal of Social Work</a:t>
            </a:r>
            <a:r>
              <a:rPr lang="en-GB" dirty="0">
                <a:solidFill>
                  <a:srgbClr val="333333"/>
                </a:solidFill>
                <a:latin typeface="Open Sans" panose="020B0606030504020204" pitchFamily="34" charset="0"/>
              </a:rPr>
              <a:t>, 47(4), 1007-1023</a:t>
            </a:r>
          </a:p>
          <a:p>
            <a:pPr lvl="0"/>
            <a:r>
              <a:rPr lang="en-GB" dirty="0">
                <a:solidFill>
                  <a:srgbClr val="333333"/>
                </a:solidFill>
                <a:latin typeface="Open Sans" panose="020B0606030504020204" pitchFamily="34" charset="0"/>
              </a:rPr>
              <a:t>Griffiths S. (2018)</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6"/>
              </a:rPr>
              <a:t>Serious case review: Family U</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Norfolk Safeguarding Children Board (retrieved from </a:t>
            </a:r>
            <a:r>
              <a:rPr lang="en-GB" dirty="0">
                <a:solidFill>
                  <a:srgbClr val="333333"/>
                </a:solidFill>
                <a:latin typeface="Open Sans" panose="020B0606030504020204" pitchFamily="34" charset="0"/>
                <a:hlinkClick r:id="rId7"/>
              </a:rPr>
              <a:t>NSPCC Library, 7 October 2022</a:t>
            </a:r>
            <a:r>
              <a:rPr lang="en-GB" dirty="0">
                <a:solidFill>
                  <a:srgbClr val="333333"/>
                </a:solidFill>
                <a:latin typeface="Open Sans" panose="020B0606030504020204" pitchFamily="34" charset="0"/>
              </a:rPr>
              <a:t>)</a:t>
            </a:r>
          </a:p>
          <a:p>
            <a:pPr lvl="0"/>
            <a:r>
              <a:rPr lang="en-GB" dirty="0" err="1">
                <a:solidFill>
                  <a:srgbClr val="333333"/>
                </a:solidFill>
                <a:latin typeface="Open Sans" panose="020B0606030504020204" pitchFamily="34" charset="0"/>
              </a:rPr>
              <a:t>Hanbury</a:t>
            </a:r>
            <a:r>
              <a:rPr lang="en-GB" dirty="0">
                <a:solidFill>
                  <a:srgbClr val="333333"/>
                </a:solidFill>
                <a:latin typeface="Open Sans" panose="020B0606030504020204" pitchFamily="34" charset="0"/>
              </a:rPr>
              <a:t>, L. (2020)</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8"/>
              </a:rPr>
              <a:t>ADHD or trauma: working with the potential for misdiagnosis</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Community Care Inform</a:t>
            </a:r>
            <a:endParaRPr lang="en-GB" dirty="0">
              <a:solidFill>
                <a:srgbClr val="333333"/>
              </a:solidFill>
              <a:latin typeface="Open Sans" panose="020B0606030504020204" pitchFamily="34" charset="0"/>
            </a:endParaRPr>
          </a:p>
          <a:p>
            <a:pPr lvl="0"/>
            <a:r>
              <a:rPr lang="en-GB" dirty="0" err="1">
                <a:solidFill>
                  <a:srgbClr val="333333"/>
                </a:solidFill>
                <a:latin typeface="Open Sans" panose="020B0606030504020204" pitchFamily="34" charset="0"/>
              </a:rPr>
              <a:t>Hanbury</a:t>
            </a:r>
            <a:r>
              <a:rPr lang="en-GB" dirty="0">
                <a:solidFill>
                  <a:srgbClr val="333333"/>
                </a:solidFill>
                <a:latin typeface="Open Sans" panose="020B0606030504020204" pitchFamily="34" charset="0"/>
              </a:rPr>
              <a:t>, L. (2021)</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9"/>
              </a:rPr>
              <a:t>Guide to shame and recognising how it may present in children (and adults) in the child protection system</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Community Care Inform</a:t>
            </a:r>
          </a:p>
          <a:p>
            <a:pPr lvl="0"/>
            <a:r>
              <a:rPr lang="en-GB" dirty="0">
                <a:solidFill>
                  <a:srgbClr val="333333"/>
                </a:solidFill>
                <a:latin typeface="Open Sans" panose="020B0606030504020204" pitchFamily="34" charset="0"/>
              </a:rPr>
              <a:t>Hughes, D., &amp; Golding, K. (2012)</a:t>
            </a:r>
            <a:br>
              <a:rPr lang="en-GB" dirty="0">
                <a:solidFill>
                  <a:srgbClr val="333333"/>
                </a:solidFill>
                <a:latin typeface="Open Sans" panose="020B0606030504020204" pitchFamily="34" charset="0"/>
              </a:rPr>
            </a:br>
            <a:endParaRPr lang="en-GB" dirty="0"/>
          </a:p>
        </p:txBody>
      </p:sp>
    </p:spTree>
    <p:custDataLst>
      <p:tags r:id="rId1"/>
    </p:custDataLst>
    <p:extLst>
      <p:ext uri="{BB962C8B-B14F-4D97-AF65-F5344CB8AC3E}">
        <p14:creationId xmlns:p14="http://schemas.microsoft.com/office/powerpoint/2010/main" val="3306951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8128" y="144764"/>
            <a:ext cx="11502191" cy="6463308"/>
          </a:xfrm>
          <a:prstGeom prst="rect">
            <a:avLst/>
          </a:prstGeom>
        </p:spPr>
        <p:txBody>
          <a:bodyPr wrap="square">
            <a:spAutoFit/>
          </a:bodyPr>
          <a:lstStyle/>
          <a:p>
            <a:r>
              <a:rPr lang="en-GB" i="1" dirty="0">
                <a:solidFill>
                  <a:srgbClr val="333333"/>
                </a:solidFill>
                <a:latin typeface="Open Sans" panose="020B0606030504020204" pitchFamily="34" charset="0"/>
                <a:hlinkClick r:id="rId3"/>
              </a:rPr>
              <a:t>Creating loving attachments: Parenting with PACE to nurture confidence and security in the troubled child</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London: Jessica Kingsley Publishers</a:t>
            </a:r>
          </a:p>
          <a:p>
            <a:r>
              <a:rPr lang="en-GB" dirty="0" err="1">
                <a:solidFill>
                  <a:srgbClr val="333333"/>
                </a:solidFill>
                <a:latin typeface="Open Sans" panose="020B0606030504020204" pitchFamily="34" charset="0"/>
              </a:rPr>
              <a:t>Kashdan</a:t>
            </a:r>
            <a:r>
              <a:rPr lang="en-GB" dirty="0">
                <a:solidFill>
                  <a:srgbClr val="333333"/>
                </a:solidFill>
                <a:latin typeface="Open Sans" panose="020B0606030504020204" pitchFamily="34" charset="0"/>
              </a:rPr>
              <a:t>, T., Sherman, R. A., </a:t>
            </a:r>
            <a:r>
              <a:rPr lang="en-GB" dirty="0" err="1">
                <a:solidFill>
                  <a:srgbClr val="333333"/>
                </a:solidFill>
                <a:latin typeface="Open Sans" panose="020B0606030504020204" pitchFamily="34" charset="0"/>
              </a:rPr>
              <a:t>Yarbro</a:t>
            </a:r>
            <a:r>
              <a:rPr lang="en-GB" dirty="0">
                <a:solidFill>
                  <a:srgbClr val="333333"/>
                </a:solidFill>
                <a:latin typeface="Open Sans" panose="020B0606030504020204" pitchFamily="34" charset="0"/>
              </a:rPr>
              <a:t>, J. and Funder, D. (2013)</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dirty="0">
                <a:solidFill>
                  <a:srgbClr val="333333"/>
                </a:solidFill>
                <a:latin typeface="Open Sans" panose="020B0606030504020204" pitchFamily="34" charset="0"/>
                <a:hlinkClick r:id="rId4"/>
              </a:rPr>
              <a:t>How are curious people viewed and how do they behave in social situations? From the perspectives of self, friends, parents and unacquainted observers</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Journal of Personality</a:t>
            </a:r>
            <a:r>
              <a:rPr lang="en-GB" dirty="0">
                <a:solidFill>
                  <a:srgbClr val="333333"/>
                </a:solidFill>
                <a:latin typeface="Open Sans" panose="020B0606030504020204" pitchFamily="34" charset="0"/>
              </a:rPr>
              <a:t>, 81(2), pp. 141–55</a:t>
            </a:r>
          </a:p>
          <a:p>
            <a:r>
              <a:rPr lang="en-GB" dirty="0">
                <a:solidFill>
                  <a:srgbClr val="333333"/>
                </a:solidFill>
                <a:latin typeface="Open Sans" panose="020B0606030504020204" pitchFamily="34" charset="0"/>
              </a:rPr>
              <a:t>Main, M. (1995)</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‘Recent studies in attachment: Overview, with selected implications for clinical work’. In S. Goldberg, R. Muir, &amp; J. Kerr (Eds.), </a:t>
            </a:r>
            <a:r>
              <a:rPr lang="en-GB" i="1" dirty="0">
                <a:solidFill>
                  <a:srgbClr val="333333"/>
                </a:solidFill>
                <a:latin typeface="Open Sans" panose="020B0606030504020204" pitchFamily="34" charset="0"/>
                <a:hlinkClick r:id="rId5"/>
              </a:rPr>
              <a:t>Attachment theory: Social, developmental, and clinical perspectives</a:t>
            </a:r>
            <a:r>
              <a:rPr lang="en-GB" dirty="0">
                <a:solidFill>
                  <a:srgbClr val="333333"/>
                </a:solidFill>
                <a:latin typeface="Open Sans" panose="020B0606030504020204" pitchFamily="34" charset="0"/>
              </a:rPr>
              <a:t> (pp. 407–474)</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Hillsdale, NJ: Analytic Press, </a:t>
            </a:r>
            <a:r>
              <a:rPr lang="en-GB" dirty="0" err="1">
                <a:solidFill>
                  <a:srgbClr val="333333"/>
                </a:solidFill>
                <a:latin typeface="Open Sans" panose="020B0606030504020204" pitchFamily="34" charset="0"/>
              </a:rPr>
              <a:t>Inc</a:t>
            </a:r>
            <a:endParaRPr lang="en-GB" dirty="0">
              <a:solidFill>
                <a:srgbClr val="333333"/>
              </a:solidFill>
              <a:latin typeface="Open Sans" panose="020B0606030504020204" pitchFamily="34" charset="0"/>
            </a:endParaRPr>
          </a:p>
          <a:p>
            <a:r>
              <a:rPr lang="en-GB" dirty="0" err="1">
                <a:solidFill>
                  <a:srgbClr val="333333"/>
                </a:solidFill>
                <a:latin typeface="Open Sans" panose="020B0606030504020204" pitchFamily="34" charset="0"/>
              </a:rPr>
              <a:t>Maté</a:t>
            </a:r>
            <a:r>
              <a:rPr lang="en-GB" dirty="0">
                <a:solidFill>
                  <a:srgbClr val="333333"/>
                </a:solidFill>
                <a:latin typeface="Open Sans" panose="020B0606030504020204" pitchFamily="34" charset="0"/>
              </a:rPr>
              <a:t>, G. (2012)</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a:t>
            </a:r>
            <a:r>
              <a:rPr lang="en-GB" i="1" dirty="0">
                <a:solidFill>
                  <a:srgbClr val="333333"/>
                </a:solidFill>
                <a:latin typeface="Open Sans" panose="020B0606030504020204" pitchFamily="34" charset="0"/>
                <a:hlinkClick r:id="rId6"/>
              </a:rPr>
              <a:t>Addiction: Childhood trauma, stress and the biology of addiction</a:t>
            </a:r>
            <a:r>
              <a:rPr lang="en-GB" dirty="0">
                <a:solidFill>
                  <a:srgbClr val="333333"/>
                </a:solidFill>
                <a:latin typeface="Open Sans" panose="020B0606030504020204" pitchFamily="34" charset="0"/>
              </a:rPr>
              <a:t>‘</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Journal of Restorative Medicine, 1(1), 56-63</a:t>
            </a:r>
          </a:p>
          <a:p>
            <a:r>
              <a:rPr lang="en-GB" dirty="0">
                <a:solidFill>
                  <a:srgbClr val="333333"/>
                </a:solidFill>
                <a:latin typeface="Open Sans" panose="020B0606030504020204" pitchFamily="34" charset="0"/>
              </a:rPr>
              <a:t>NSPCC (2022)</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7"/>
              </a:rPr>
              <a:t>Summary of the national review into the murders of Arthur </a:t>
            </a:r>
            <a:r>
              <a:rPr lang="en-GB" dirty="0" err="1">
                <a:solidFill>
                  <a:srgbClr val="333333"/>
                </a:solidFill>
                <a:latin typeface="Open Sans" panose="020B0606030504020204" pitchFamily="34" charset="0"/>
                <a:hlinkClick r:id="rId7"/>
              </a:rPr>
              <a:t>Labinjo</a:t>
            </a:r>
            <a:r>
              <a:rPr lang="en-GB" dirty="0">
                <a:solidFill>
                  <a:srgbClr val="333333"/>
                </a:solidFill>
                <a:latin typeface="Open Sans" panose="020B0606030504020204" pitchFamily="34" charset="0"/>
                <a:hlinkClick r:id="rId7"/>
              </a:rPr>
              <a:t>-Hughes and Star Hobson (CASPAR Briefing)</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rPr>
              <a:t>London: NSPCC Learning</a:t>
            </a:r>
          </a:p>
          <a:p>
            <a:r>
              <a:rPr lang="en-GB" dirty="0">
                <a:solidFill>
                  <a:srgbClr val="333333"/>
                </a:solidFill>
                <a:latin typeface="Open Sans" panose="020B0606030504020204" pitchFamily="34" charset="0"/>
              </a:rPr>
              <a:t>Phillips, J., Ainslie, S., Fowler, A., &amp; </a:t>
            </a:r>
            <a:r>
              <a:rPr lang="en-GB" dirty="0" err="1">
                <a:solidFill>
                  <a:srgbClr val="333333"/>
                </a:solidFill>
                <a:latin typeface="Open Sans" panose="020B0606030504020204" pitchFamily="34" charset="0"/>
              </a:rPr>
              <a:t>Westaby</a:t>
            </a:r>
            <a:r>
              <a:rPr lang="en-GB" dirty="0">
                <a:solidFill>
                  <a:srgbClr val="333333"/>
                </a:solidFill>
                <a:latin typeface="Open Sans" panose="020B0606030504020204" pitchFamily="34" charset="0"/>
              </a:rPr>
              <a:t>, C. (2022)</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8"/>
              </a:rPr>
              <a:t>‘What does professional curiosity mean to you?: an exploration of professional curiosity in probation’</a:t>
            </a:r>
            <a:br>
              <a:rPr lang="en-GB" dirty="0">
                <a:solidFill>
                  <a:srgbClr val="333333"/>
                </a:solidFill>
                <a:latin typeface="Open Sans" panose="020B0606030504020204" pitchFamily="34" charset="0"/>
              </a:rPr>
            </a:br>
            <a:r>
              <a:rPr lang="en-GB" i="1" dirty="0">
                <a:solidFill>
                  <a:srgbClr val="333333"/>
                </a:solidFill>
                <a:latin typeface="Open Sans" panose="020B0606030504020204" pitchFamily="34" charset="0"/>
              </a:rPr>
              <a:t>The British Journal of Social Work</a:t>
            </a:r>
            <a:r>
              <a:rPr lang="en-GB" dirty="0">
                <a:solidFill>
                  <a:srgbClr val="333333"/>
                </a:solidFill>
                <a:latin typeface="Open Sans" panose="020B0606030504020204" pitchFamily="34" charset="0"/>
              </a:rPr>
              <a:t>, 52(1), 554-572</a:t>
            </a:r>
          </a:p>
          <a:p>
            <a:r>
              <a:rPr lang="en-GB" dirty="0">
                <a:solidFill>
                  <a:srgbClr val="333333"/>
                </a:solidFill>
                <a:latin typeface="Open Sans" panose="020B0606030504020204" pitchFamily="34" charset="0"/>
              </a:rPr>
              <a:t>Thacker, H., </a:t>
            </a:r>
            <a:r>
              <a:rPr lang="en-GB" dirty="0" err="1">
                <a:solidFill>
                  <a:srgbClr val="333333"/>
                </a:solidFill>
                <a:latin typeface="Open Sans" panose="020B0606030504020204" pitchFamily="34" charset="0"/>
              </a:rPr>
              <a:t>Anka</a:t>
            </a:r>
            <a:r>
              <a:rPr lang="en-GB" dirty="0">
                <a:solidFill>
                  <a:srgbClr val="333333"/>
                </a:solidFill>
                <a:latin typeface="Open Sans" panose="020B0606030504020204" pitchFamily="34" charset="0"/>
              </a:rPr>
              <a:t>, A., &amp; </a:t>
            </a:r>
            <a:r>
              <a:rPr lang="en-GB" dirty="0" err="1">
                <a:solidFill>
                  <a:srgbClr val="333333"/>
                </a:solidFill>
                <a:latin typeface="Open Sans" panose="020B0606030504020204" pitchFamily="34" charset="0"/>
              </a:rPr>
              <a:t>Penhale</a:t>
            </a:r>
            <a:r>
              <a:rPr lang="en-GB" dirty="0">
                <a:solidFill>
                  <a:srgbClr val="333333"/>
                </a:solidFill>
                <a:latin typeface="Open Sans" panose="020B0606030504020204" pitchFamily="34" charset="0"/>
              </a:rPr>
              <a:t>, B. (2019)</a:t>
            </a:r>
            <a:br>
              <a:rPr lang="en-GB" dirty="0">
                <a:solidFill>
                  <a:srgbClr val="333333"/>
                </a:solidFill>
                <a:latin typeface="Open Sans" panose="020B0606030504020204" pitchFamily="34" charset="0"/>
              </a:rPr>
            </a:br>
            <a:r>
              <a:rPr lang="en-GB" dirty="0">
                <a:solidFill>
                  <a:srgbClr val="333333"/>
                </a:solidFill>
                <a:latin typeface="Open Sans" panose="020B0606030504020204" pitchFamily="34" charset="0"/>
                <a:hlinkClick r:id="rId9"/>
              </a:rPr>
              <a:t>‘Could curiosity save lives? An exploration into the value of employing professional curiosity and partnership work in safeguarding adults under the Care Act 2014</a:t>
            </a:r>
            <a:r>
              <a:rPr lang="en-GB" dirty="0">
                <a:solidFill>
                  <a:srgbClr val="333333"/>
                </a:solidFill>
                <a:latin typeface="Open Sans" panose="020B0606030504020204" pitchFamily="34" charset="0"/>
              </a:rPr>
              <a:t>‘</a:t>
            </a:r>
            <a:endParaRPr lang="en-GB" dirty="0"/>
          </a:p>
        </p:txBody>
      </p:sp>
    </p:spTree>
    <p:custDataLst>
      <p:tags r:id="rId1"/>
    </p:custDataLst>
    <p:extLst>
      <p:ext uri="{BB962C8B-B14F-4D97-AF65-F5344CB8AC3E}">
        <p14:creationId xmlns:p14="http://schemas.microsoft.com/office/powerpoint/2010/main" val="580162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7952" y="83126"/>
            <a:ext cx="2721648" cy="785091"/>
          </a:xfrm>
        </p:spPr>
        <p:txBody>
          <a:bodyPr/>
          <a:lstStyle/>
          <a:p>
            <a:r>
              <a:rPr lang="en-GB" dirty="0"/>
              <a:t>What is it? </a:t>
            </a:r>
          </a:p>
        </p:txBody>
      </p:sp>
      <p:sp>
        <p:nvSpPr>
          <p:cNvPr id="5" name="TextBox 4"/>
          <p:cNvSpPr txBox="1"/>
          <p:nvPr/>
        </p:nvSpPr>
        <p:spPr>
          <a:xfrm>
            <a:off x="427952" y="729673"/>
            <a:ext cx="9429355" cy="6479146"/>
          </a:xfrm>
          <a:prstGeom prst="rect">
            <a:avLst/>
          </a:prstGeom>
          <a:noFill/>
        </p:spPr>
        <p:txBody>
          <a:bodyPr wrap="square" rtlCol="0">
            <a:spAutoFit/>
          </a:bodyPr>
          <a:lstStyle/>
          <a:p>
            <a:pPr marL="66040">
              <a:lnSpc>
                <a:spcPct val="107000"/>
              </a:lnSpc>
              <a:spcBef>
                <a:spcPts val="70"/>
              </a:spcBef>
              <a:spcAft>
                <a:spcPts val="800"/>
              </a:spcAft>
            </a:pPr>
            <a:r>
              <a:rPr lang="en-GB" dirty="0">
                <a:ea typeface="Arial" panose="020B0604020202020204" pitchFamily="34" charset="0"/>
                <a:cs typeface="Times New Roman" panose="02020603050405020304" pitchFamily="18" charset="0"/>
              </a:rPr>
              <a:t>All professionals who come into contact with children, parents and carers in the course of their work need to be aware of their safeguarding responsibilities and alert to the needs of vulnerable children and young people. This requires professionals to be curious and inquisitive about family circumstances and events so that they can effectively identify vulnerabilities and potential or actual risks of harm. </a:t>
            </a:r>
            <a:endParaRPr lang="en-GB" dirty="0">
              <a:ea typeface="Calibri" panose="020F0502020204030204" pitchFamily="34" charset="0"/>
              <a:cs typeface="Times New Roman" panose="02020603050405020304" pitchFamily="18" charset="0"/>
            </a:endParaRPr>
          </a:p>
          <a:p>
            <a:pPr marL="66040">
              <a:lnSpc>
                <a:spcPct val="107000"/>
              </a:lnSpc>
              <a:spcBef>
                <a:spcPts val="70"/>
              </a:spcBef>
              <a:spcAft>
                <a:spcPts val="800"/>
              </a:spcAft>
            </a:pPr>
            <a:r>
              <a:rPr lang="en-GB" dirty="0">
                <a:ea typeface="Arial" panose="020B0604020202020204" pitchFamily="34" charset="0"/>
                <a:cs typeface="Times New Roman" panose="02020603050405020304" pitchFamily="18" charset="0"/>
              </a:rPr>
              <a:t>Reviews into child deaths repeatedly highlight the need for practitioners to be alert to the risk of fixed thinking and perceptual bias. </a:t>
            </a:r>
            <a:r>
              <a:rPr lang="en-GB" dirty="0">
                <a:ea typeface="Arial" panose="020B0604020202020204" pitchFamily="34" charset="0"/>
                <a:cs typeface="Times New Roman" panose="02020603050405020304" pitchFamily="18" charset="0"/>
                <a:hlinkClick r:id="rId3"/>
              </a:rPr>
              <a:t>Munro </a:t>
            </a:r>
            <a:r>
              <a:rPr lang="en-GB" dirty="0">
                <a:ea typeface="Calibri" panose="020F0502020204030204" pitchFamily="34" charset="0"/>
                <a:cs typeface="Times New Roman" panose="02020603050405020304" pitchFamily="18" charset="0"/>
              </a:rPr>
              <a:t> </a:t>
            </a:r>
            <a:r>
              <a:rPr lang="en-GB" dirty="0">
                <a:ea typeface="Arial" panose="020B0604020202020204" pitchFamily="34" charset="0"/>
                <a:cs typeface="Times New Roman" panose="02020603050405020304" pitchFamily="18" charset="0"/>
              </a:rPr>
              <a:t>(2005b) comments that repeated inquiry reports show the extraordinary lengths to which some abusive parents can go in their efforts to deceive practitioners through </a:t>
            </a:r>
            <a:r>
              <a:rPr lang="en-GB" b="1" dirty="0">
                <a:ea typeface="Arial" panose="020B0604020202020204" pitchFamily="34" charset="0"/>
                <a:cs typeface="Times New Roman" panose="02020603050405020304" pitchFamily="18" charset="0"/>
              </a:rPr>
              <a:t>disguised compliance</a:t>
            </a:r>
            <a:r>
              <a:rPr lang="en-GB" dirty="0">
                <a:ea typeface="Arial" panose="020B0604020202020204" pitchFamily="34" charset="0"/>
                <a:cs typeface="Times New Roman" panose="02020603050405020304" pitchFamily="18" charset="0"/>
              </a:rPr>
              <a:t> and the </a:t>
            </a:r>
            <a:r>
              <a:rPr lang="en-GB" dirty="0">
                <a:ea typeface="Arial" panose="020B0604020202020204" pitchFamily="34" charset="0"/>
                <a:cs typeface="Times New Roman" panose="02020603050405020304" pitchFamily="18" charset="0"/>
                <a:hlinkClick r:id="rId4"/>
              </a:rPr>
              <a:t>Daniel </a:t>
            </a:r>
            <a:r>
              <a:rPr lang="en-GB" dirty="0" err="1">
                <a:ea typeface="Arial" panose="020B0604020202020204" pitchFamily="34" charset="0"/>
                <a:cs typeface="Times New Roman" panose="02020603050405020304" pitchFamily="18" charset="0"/>
                <a:hlinkClick r:id="rId4"/>
              </a:rPr>
              <a:t>Pelka</a:t>
            </a:r>
            <a:r>
              <a:rPr lang="en-GB" dirty="0">
                <a:ea typeface="Calibri" panose="020F0502020204030204" pitchFamily="34" charset="0"/>
                <a:cs typeface="Times New Roman" panose="02020603050405020304" pitchFamily="18" charset="0"/>
              </a:rPr>
              <a:t> </a:t>
            </a:r>
            <a:r>
              <a:rPr lang="en-GB" dirty="0">
                <a:ea typeface="Arial" panose="020B0604020202020204" pitchFamily="34" charset="0"/>
                <a:cs typeface="Times New Roman" panose="02020603050405020304" pitchFamily="18" charset="0"/>
              </a:rPr>
              <a:t>review emphasised the need for professionals to be able to ‘think the unthinkable’ rather than accept parental versions of what is happening at home. </a:t>
            </a:r>
            <a:endParaRPr lang="en-GB" dirty="0">
              <a:ea typeface="Calibri" panose="020F0502020204030204" pitchFamily="34" charset="0"/>
              <a:cs typeface="Times New Roman" panose="02020603050405020304" pitchFamily="18" charset="0"/>
            </a:endParaRPr>
          </a:p>
          <a:p>
            <a:pPr marL="66040">
              <a:lnSpc>
                <a:spcPct val="107000"/>
              </a:lnSpc>
              <a:spcBef>
                <a:spcPts val="70"/>
              </a:spcBef>
              <a:spcAft>
                <a:spcPts val="800"/>
              </a:spcAft>
            </a:pPr>
            <a:r>
              <a:rPr lang="en-GB" dirty="0">
                <a:ea typeface="Arial" panose="020B0604020202020204" pitchFamily="34" charset="0"/>
                <a:cs typeface="Times New Roman" panose="02020603050405020304" pitchFamily="18" charset="0"/>
              </a:rPr>
              <a:t>Also described by </a:t>
            </a:r>
            <a:r>
              <a:rPr lang="en-GB" dirty="0">
                <a:ea typeface="Arial" panose="020B0604020202020204" pitchFamily="34" charset="0"/>
                <a:cs typeface="Times New Roman" panose="02020603050405020304" pitchFamily="18" charset="0"/>
                <a:hlinkClick r:id="rId5"/>
              </a:rPr>
              <a:t>Lord Laming </a:t>
            </a:r>
            <a:r>
              <a:rPr lang="en-GB" dirty="0">
                <a:ea typeface="Calibri" panose="020F0502020204030204" pitchFamily="34" charset="0"/>
                <a:cs typeface="Times New Roman" panose="02020603050405020304" pitchFamily="18" charset="0"/>
              </a:rPr>
              <a:t> </a:t>
            </a:r>
            <a:r>
              <a:rPr lang="en-GB" dirty="0">
                <a:ea typeface="Arial" panose="020B0604020202020204" pitchFamily="34" charset="0"/>
                <a:cs typeface="Times New Roman" panose="02020603050405020304" pitchFamily="18" charset="0"/>
              </a:rPr>
              <a:t>(2003) in the Victoria </a:t>
            </a:r>
            <a:r>
              <a:rPr lang="en-GB" dirty="0" err="1">
                <a:ea typeface="Arial" panose="020B0604020202020204" pitchFamily="34" charset="0"/>
                <a:cs typeface="Times New Roman" panose="02020603050405020304" pitchFamily="18" charset="0"/>
              </a:rPr>
              <a:t>Climbie</a:t>
            </a:r>
            <a:r>
              <a:rPr lang="en-GB" dirty="0">
                <a:ea typeface="Arial" panose="020B0604020202020204" pitchFamily="34" charset="0"/>
                <a:cs typeface="Times New Roman" panose="02020603050405020304" pitchFamily="18" charset="0"/>
              </a:rPr>
              <a:t> inquiry as </a:t>
            </a:r>
            <a:r>
              <a:rPr lang="en-GB" b="1" dirty="0">
                <a:ea typeface="Arial" panose="020B0604020202020204" pitchFamily="34" charset="0"/>
                <a:cs typeface="Times New Roman" panose="02020603050405020304" pitchFamily="18" charset="0"/>
              </a:rPr>
              <a:t>‘respectful uncertainty’</a:t>
            </a:r>
            <a:r>
              <a:rPr lang="en-GB" dirty="0">
                <a:ea typeface="Arial" panose="020B0604020202020204" pitchFamily="34" charset="0"/>
                <a:cs typeface="Times New Roman" panose="02020603050405020304" pitchFamily="18" charset="0"/>
              </a:rPr>
              <a:t> – is the capacity to explore and understand what is happening within a family rather than making assumptions or accepting things at face value, applying critical evaluation to any information received and maintaining an open mind.</a:t>
            </a:r>
            <a:endParaRPr lang="en-GB" dirty="0">
              <a:ea typeface="Calibri" panose="020F0502020204030204" pitchFamily="34" charset="0"/>
              <a:cs typeface="Times New Roman" panose="02020603050405020304" pitchFamily="18" charset="0"/>
            </a:endParaRPr>
          </a:p>
          <a:p>
            <a:pPr marL="66040">
              <a:lnSpc>
                <a:spcPct val="107000"/>
              </a:lnSpc>
              <a:spcBef>
                <a:spcPts val="70"/>
              </a:spcBef>
              <a:spcAft>
                <a:spcPts val="800"/>
              </a:spcAft>
            </a:pPr>
            <a:r>
              <a:rPr lang="en-GB" dirty="0">
                <a:ea typeface="Arial" panose="020B0604020202020204" pitchFamily="34" charset="0"/>
                <a:cs typeface="Times New Roman" panose="02020603050405020304" pitchFamily="18" charset="0"/>
              </a:rPr>
              <a:t>By acquiring an open minded, inquiring and curious </a:t>
            </a:r>
            <a:r>
              <a:rPr lang="en-GB" dirty="0" err="1">
                <a:ea typeface="Arial" panose="020B0604020202020204" pitchFamily="34" charset="0"/>
                <a:cs typeface="Times New Roman" panose="02020603050405020304" pitchFamily="18" charset="0"/>
              </a:rPr>
              <a:t>mindset</a:t>
            </a:r>
            <a:r>
              <a:rPr lang="en-GB" dirty="0">
                <a:ea typeface="Arial" panose="020B0604020202020204" pitchFamily="34" charset="0"/>
                <a:cs typeface="Times New Roman" panose="02020603050405020304" pitchFamily="18" charset="0"/>
              </a:rPr>
              <a:t>, professionals can avoid linear and absolute explanations by exploring alternative, multiple perspectives on a situation. </a:t>
            </a:r>
            <a:endParaRPr lang="en-GB" dirty="0">
              <a:ea typeface="Calibri" panose="020F0502020204030204" pitchFamily="34" charset="0"/>
              <a:cs typeface="Times New Roman" panose="02020603050405020304" pitchFamily="18" charset="0"/>
            </a:endParaRPr>
          </a:p>
          <a:p>
            <a:pPr marL="228600">
              <a:lnSpc>
                <a:spcPct val="107000"/>
              </a:lnSpc>
              <a:spcAft>
                <a:spcPts val="800"/>
              </a:spcAft>
            </a:pP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900" dirty="0">
                <a:latin typeface="Calibri" panose="020F0502020204030204" pitchFamily="34" charset="0"/>
                <a:ea typeface="Calibri" panose="020F0502020204030204" pitchFamily="34" charset="0"/>
                <a:cs typeface="Times New Roman" panose="02020603050405020304" pitchFamily="18" charset="0"/>
              </a:rPr>
              <a:t> </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7" name="Straight Connector 6"/>
          <p:cNvCxnSpPr/>
          <p:nvPr/>
        </p:nvCxnSpPr>
        <p:spPr>
          <a:xfrm flipV="1">
            <a:off x="341745" y="692727"/>
            <a:ext cx="4378037" cy="36946"/>
          </a:xfrm>
          <a:prstGeom prst="line">
            <a:avLst/>
          </a:prstGeom>
          <a:ln w="28575"/>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932234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6262" y="346514"/>
            <a:ext cx="9013371" cy="6463308"/>
          </a:xfrm>
          <a:prstGeom prst="rect">
            <a:avLst/>
          </a:prstGeom>
        </p:spPr>
        <p:txBody>
          <a:bodyPr wrap="square">
            <a:spAutoFit/>
          </a:bodyPr>
          <a:lstStyle/>
          <a:p>
            <a:r>
              <a:rPr lang="en-GB" dirty="0"/>
              <a:t>In the national child safeguarding practice </a:t>
            </a:r>
            <a:r>
              <a:rPr lang="en-GB" dirty="0">
                <a:hlinkClick r:id="rId3" tooltip="https://www.gov.uk/government/publications/national-review-into-the-murders-of-arthur-labinjo-hughes-and-star-hobson"/>
              </a:rPr>
              <a:t>review relating to the deaths of Arthur </a:t>
            </a:r>
            <a:r>
              <a:rPr lang="en-GB" dirty="0" err="1">
                <a:hlinkClick r:id="rId3" tooltip="https://www.gov.uk/government/publications/national-review-into-the-murders-of-arthur-labinjo-hughes-and-star-hobson"/>
              </a:rPr>
              <a:t>Labinjo</a:t>
            </a:r>
            <a:r>
              <a:rPr lang="en-GB" dirty="0">
                <a:hlinkClick r:id="rId3" tooltip="https://www.gov.uk/government/publications/national-review-into-the-murders-of-arthur-labinjo-hughes-and-star-hobson"/>
              </a:rPr>
              <a:t>-Hughes and Star Hobson in 2020</a:t>
            </a:r>
            <a:r>
              <a:rPr lang="en-GB" dirty="0"/>
              <a:t>, several core issues were identified:</a:t>
            </a:r>
          </a:p>
          <a:p>
            <a:endParaRPr lang="en-GB" dirty="0"/>
          </a:p>
          <a:p>
            <a:pPr marL="285750" indent="-285750">
              <a:buFont typeface="Arial" panose="020B0604020202020204" pitchFamily="34" charset="0"/>
              <a:buChar char="•"/>
            </a:pPr>
            <a:r>
              <a:rPr lang="en-GB" dirty="0"/>
              <a:t>There appeared to be weaknesses in information sharing between agencies</a:t>
            </a:r>
          </a:p>
          <a:p>
            <a:pPr marL="285750" indent="-285750">
              <a:buFont typeface="Arial" panose="020B0604020202020204" pitchFamily="34" charset="0"/>
              <a:buChar char="•"/>
            </a:pPr>
            <a:r>
              <a:rPr lang="en-GB" dirty="0"/>
              <a:t>Not enough critical thinking or challenge between agencies, including missed opportunities to initiate multi agency child protection processes</a:t>
            </a:r>
          </a:p>
          <a:p>
            <a:pPr marL="285750" indent="-285750">
              <a:buFont typeface="Arial" panose="020B0604020202020204" pitchFamily="34" charset="0"/>
              <a:buChar char="•"/>
            </a:pPr>
            <a:r>
              <a:rPr lang="en-GB" dirty="0"/>
              <a:t>A need for the development of more specialist child protection professionals (or teams) with skills in complex assessments of risk and understanding the behaviours of parents who do not engage with services</a:t>
            </a:r>
          </a:p>
          <a:p>
            <a:pPr marL="285750" indent="-285750">
              <a:buFont typeface="Arial" panose="020B0604020202020204" pitchFamily="34" charset="0"/>
              <a:buChar char="•"/>
            </a:pPr>
            <a:r>
              <a:rPr lang="en-GB" dirty="0"/>
              <a:t>Child protection practice should concentrate on developing leaders who enable and believe in such change by creating conditions where organisations can transform their services to undertake this complex work</a:t>
            </a:r>
          </a:p>
          <a:p>
            <a:r>
              <a:rPr lang="en-GB" i="1" dirty="0"/>
              <a:t>From Child Safeguarding Practice Review Panel, 2022, p.9</a:t>
            </a:r>
            <a:endParaRPr lang="en-GB" dirty="0"/>
          </a:p>
          <a:p>
            <a:br>
              <a:rPr lang="en-GB" dirty="0"/>
            </a:br>
            <a:r>
              <a:rPr lang="en-GB" dirty="0"/>
              <a:t>The review further highlighted once more that there was a limited amount of direct work undertaken with the families, as well as a lack of reflection and further exploration. It also mentioned how practitioner bias and assumption had impacted the way risk was assessed and how the analysis of information had been missing (NSPCC, 2022).</a:t>
            </a:r>
          </a:p>
          <a:p>
            <a:endParaRPr lang="en-GB" dirty="0">
              <a:effectLst/>
            </a:endParaRPr>
          </a:p>
          <a:p>
            <a:r>
              <a:rPr lang="en-GB" dirty="0"/>
              <a:t>The Child Practice Review into the tragic death of </a:t>
            </a:r>
            <a:r>
              <a:rPr lang="en-GB" dirty="0">
                <a:hlinkClick r:id="rId4"/>
              </a:rPr>
              <a:t>Logan </a:t>
            </a:r>
            <a:r>
              <a:rPr lang="en-GB" dirty="0" err="1">
                <a:hlinkClick r:id="rId4"/>
              </a:rPr>
              <a:t>Mwangi</a:t>
            </a:r>
            <a:r>
              <a:rPr lang="en-GB" dirty="0"/>
              <a:t> in July 2021 also identified the </a:t>
            </a:r>
            <a:r>
              <a:rPr lang="en-GB" dirty="0" err="1"/>
              <a:t>Covid</a:t>
            </a:r>
            <a:r>
              <a:rPr lang="en-GB" dirty="0"/>
              <a:t> 19 pandemic, and associated restrictions, as a barrier to identifying disguised compliance</a:t>
            </a:r>
            <a:endParaRPr lang="en-GB" dirty="0">
              <a:effectLst/>
            </a:endParaRPr>
          </a:p>
        </p:txBody>
      </p:sp>
    </p:spTree>
    <p:custDataLst>
      <p:tags r:id="rId1"/>
    </p:custDataLst>
    <p:extLst>
      <p:ext uri="{BB962C8B-B14F-4D97-AF65-F5344CB8AC3E}">
        <p14:creationId xmlns:p14="http://schemas.microsoft.com/office/powerpoint/2010/main" val="3010078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158" y="226946"/>
            <a:ext cx="8911687" cy="642628"/>
          </a:xfrm>
        </p:spPr>
        <p:txBody>
          <a:bodyPr>
            <a:normAutofit fontScale="90000"/>
          </a:bodyPr>
          <a:lstStyle/>
          <a:p>
            <a:pPr marL="66040">
              <a:lnSpc>
                <a:spcPct val="107000"/>
              </a:lnSpc>
              <a:spcBef>
                <a:spcPts val="70"/>
              </a:spcBef>
              <a:spcAft>
                <a:spcPts val="800"/>
              </a:spcAft>
            </a:pPr>
            <a:r>
              <a:rPr lang="en-GB" sz="3200" dirty="0">
                <a:latin typeface="Arial" panose="020B0604020202020204" pitchFamily="34" charset="0"/>
                <a:ea typeface="Arial" panose="020B0604020202020204" pitchFamily="34" charset="0"/>
                <a:cs typeface="Times New Roman" panose="02020603050405020304" pitchFamily="18" charset="0"/>
              </a:rPr>
              <a:t>Professional curiosity is a combination of looking, listening, asking direct questions, checking out and reflecting on information received. It means:</a:t>
            </a:r>
            <a:br>
              <a:rPr lang="en-GB" sz="2400" dirty="0">
                <a:latin typeface="Calibri" panose="020F0502020204030204" pitchFamily="34" charset="0"/>
                <a:ea typeface="Calibri" panose="020F0502020204030204" pitchFamily="34" charset="0"/>
                <a:cs typeface="Times New Roman" panose="02020603050405020304" pitchFamily="18" charset="0"/>
              </a:rPr>
            </a:br>
            <a:br>
              <a:rPr lang="en-GB" sz="3200" dirty="0"/>
            </a:br>
            <a:endParaRPr lang="en-GB" sz="3200" dirty="0"/>
          </a:p>
        </p:txBody>
      </p:sp>
      <p:sp>
        <p:nvSpPr>
          <p:cNvPr id="4" name="Content Placeholder 3"/>
          <p:cNvSpPr>
            <a:spLocks noGrp="1"/>
          </p:cNvSpPr>
          <p:nvPr>
            <p:ph sz="half" idx="2"/>
          </p:nvPr>
        </p:nvSpPr>
        <p:spPr>
          <a:xfrm>
            <a:off x="726988" y="1764145"/>
            <a:ext cx="10134976" cy="4775199"/>
          </a:xfrm>
        </p:spPr>
        <p:txBody>
          <a:bodyPr>
            <a:normAutofit/>
          </a:bodyPr>
          <a:lstStyle/>
          <a:p>
            <a:pPr lvl="0">
              <a:lnSpc>
                <a:spcPct val="107000"/>
              </a:lnSpc>
              <a:spcBef>
                <a:spcPts val="70"/>
              </a:spcBef>
              <a:spcAft>
                <a:spcPts val="800"/>
              </a:spcAft>
              <a:buFont typeface="Symbol" panose="05050102010706020507" pitchFamily="18" charset="2"/>
              <a:buChar char=""/>
            </a:pPr>
            <a:r>
              <a:rPr lang="en-GB" dirty="0">
                <a:ea typeface="Arial" panose="020B0604020202020204" pitchFamily="34" charset="0"/>
                <a:cs typeface="Times New Roman" panose="02020603050405020304" pitchFamily="18" charset="0"/>
              </a:rPr>
              <a:t>Testing out your professional hypothesis and not making assumptions</a:t>
            </a:r>
            <a:endParaRPr lang="en-GB" dirty="0">
              <a:ea typeface="Calibri" panose="020F0502020204030204" pitchFamily="34" charset="0"/>
              <a:cs typeface="Times New Roman" panose="02020603050405020304" pitchFamily="18" charset="0"/>
            </a:endParaRPr>
          </a:p>
          <a:p>
            <a:pPr lvl="0">
              <a:lnSpc>
                <a:spcPct val="107000"/>
              </a:lnSpc>
              <a:spcBef>
                <a:spcPts val="70"/>
              </a:spcBef>
              <a:spcAft>
                <a:spcPts val="800"/>
              </a:spcAft>
              <a:buFont typeface="Symbol" panose="05050102010706020507" pitchFamily="18" charset="2"/>
              <a:buChar char=""/>
            </a:pPr>
            <a:r>
              <a:rPr lang="en-GB" dirty="0">
                <a:ea typeface="Arial" panose="020B0604020202020204" pitchFamily="34" charset="0"/>
                <a:cs typeface="Times New Roman" panose="02020603050405020304" pitchFamily="18" charset="0"/>
              </a:rPr>
              <a:t>Triangulating information from different sources to gain a better understanding of individuals and family functioning</a:t>
            </a:r>
            <a:endParaRPr lang="en-GB" dirty="0">
              <a:ea typeface="Calibri" panose="020F0502020204030204" pitchFamily="34" charset="0"/>
              <a:cs typeface="Times New Roman" panose="02020603050405020304" pitchFamily="18" charset="0"/>
            </a:endParaRPr>
          </a:p>
          <a:p>
            <a:pPr lvl="0">
              <a:lnSpc>
                <a:spcPct val="107000"/>
              </a:lnSpc>
              <a:spcBef>
                <a:spcPts val="70"/>
              </a:spcBef>
              <a:spcAft>
                <a:spcPts val="800"/>
              </a:spcAft>
              <a:buFont typeface="Symbol" panose="05050102010706020507" pitchFamily="18" charset="2"/>
              <a:buChar char=""/>
            </a:pPr>
            <a:r>
              <a:rPr lang="en-GB" dirty="0">
                <a:ea typeface="Arial" panose="020B0604020202020204" pitchFamily="34" charset="0"/>
                <a:cs typeface="Times New Roman" panose="02020603050405020304" pitchFamily="18" charset="0"/>
              </a:rPr>
              <a:t>Getting an understanding of individuals’ and families’ past history which in turn, may help you think about what may happen in the future</a:t>
            </a:r>
            <a:endParaRPr lang="en-GB" dirty="0">
              <a:ea typeface="Calibri" panose="020F0502020204030204" pitchFamily="34" charset="0"/>
              <a:cs typeface="Times New Roman" panose="02020603050405020304" pitchFamily="18" charset="0"/>
            </a:endParaRPr>
          </a:p>
          <a:p>
            <a:pPr lvl="0">
              <a:lnSpc>
                <a:spcPct val="107000"/>
              </a:lnSpc>
              <a:spcBef>
                <a:spcPts val="70"/>
              </a:spcBef>
              <a:spcAft>
                <a:spcPts val="800"/>
              </a:spcAft>
              <a:buFont typeface="Symbol" panose="05050102010706020507" pitchFamily="18" charset="2"/>
              <a:buChar char=""/>
            </a:pPr>
            <a:r>
              <a:rPr lang="en-GB" dirty="0">
                <a:ea typeface="Arial" panose="020B0604020202020204" pitchFamily="34" charset="0"/>
                <a:cs typeface="Times New Roman" panose="02020603050405020304" pitchFamily="18" charset="0"/>
              </a:rPr>
              <a:t>Obtaining multiple sources of information and not accepting a single set of details you are given at face value</a:t>
            </a:r>
            <a:endParaRPr lang="en-GB" dirty="0">
              <a:ea typeface="Calibri" panose="020F0502020204030204" pitchFamily="34" charset="0"/>
              <a:cs typeface="Times New Roman" panose="02020603050405020304" pitchFamily="18" charset="0"/>
            </a:endParaRPr>
          </a:p>
          <a:p>
            <a:pPr lvl="0">
              <a:lnSpc>
                <a:spcPct val="107000"/>
              </a:lnSpc>
              <a:spcBef>
                <a:spcPts val="70"/>
              </a:spcBef>
              <a:spcAft>
                <a:spcPts val="800"/>
              </a:spcAft>
              <a:buFont typeface="Symbol" panose="05050102010706020507" pitchFamily="18" charset="2"/>
              <a:buChar char=""/>
            </a:pPr>
            <a:r>
              <a:rPr lang="en-GB" dirty="0">
                <a:ea typeface="Arial" panose="020B0604020202020204" pitchFamily="34" charset="0"/>
                <a:cs typeface="Times New Roman" panose="02020603050405020304" pitchFamily="18" charset="0"/>
              </a:rPr>
              <a:t>Having an awareness of your own personal bias and how that affects how you see those you are working with being respectfully nosey</a:t>
            </a:r>
            <a:endParaRPr lang="en-GB" dirty="0">
              <a:ea typeface="Calibri" panose="020F0502020204030204" pitchFamily="34" charset="0"/>
              <a:cs typeface="Times New Roman" panose="02020603050405020304" pitchFamily="18" charset="0"/>
            </a:endParaRPr>
          </a:p>
          <a:p>
            <a:pPr marL="0" indent="0">
              <a:buNone/>
            </a:pPr>
            <a:endParaRPr lang="en-GB" dirty="0"/>
          </a:p>
        </p:txBody>
      </p:sp>
    </p:spTree>
    <p:custDataLst>
      <p:tags r:id="rId1"/>
    </p:custDataLst>
    <p:extLst>
      <p:ext uri="{BB962C8B-B14F-4D97-AF65-F5344CB8AC3E}">
        <p14:creationId xmlns:p14="http://schemas.microsoft.com/office/powerpoint/2010/main" val="4004014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024" y="291600"/>
            <a:ext cx="9646037" cy="776851"/>
          </a:xfrm>
        </p:spPr>
        <p:txBody>
          <a:bodyPr>
            <a:normAutofit fontScale="90000"/>
          </a:bodyPr>
          <a:lstStyle/>
          <a:p>
            <a:pPr>
              <a:lnSpc>
                <a:spcPct val="107000"/>
              </a:lnSpc>
              <a:spcAft>
                <a:spcPts val="800"/>
              </a:spcAft>
            </a:pPr>
            <a:r>
              <a:rPr lang="en-GB" b="1" dirty="0">
                <a:latin typeface="Arial" panose="020B0604020202020204" pitchFamily="34" charset="0"/>
                <a:ea typeface="Calibri" panose="020F0502020204030204" pitchFamily="34" charset="0"/>
                <a:cs typeface="Times New Roman" panose="02020603050405020304" pitchFamily="18" charset="0"/>
              </a:rPr>
              <a:t>Why is it important?</a:t>
            </a:r>
            <a:br>
              <a:rPr lang="en-GB" sz="2800" dirty="0">
                <a:latin typeface="Calibri" panose="020F0502020204030204" pitchFamily="34" charset="0"/>
                <a:ea typeface="Calibri" panose="020F0502020204030204" pitchFamily="34" charset="0"/>
                <a:cs typeface="Times New Roman" panose="02020603050405020304" pitchFamily="18" charset="0"/>
              </a:rPr>
            </a:br>
            <a:br>
              <a:rPr lang="nn-NO" dirty="0"/>
            </a:br>
            <a:r>
              <a:rPr lang="nn-NO" dirty="0"/>
              <a:t>    </a:t>
            </a:r>
            <a:br>
              <a:rPr lang="nn-NO" dirty="0"/>
            </a:br>
            <a:endParaRPr lang="nn-NO" dirty="0"/>
          </a:p>
        </p:txBody>
      </p:sp>
      <p:sp>
        <p:nvSpPr>
          <p:cNvPr id="4" name="Content Placeholder 3"/>
          <p:cNvSpPr>
            <a:spLocks noGrp="1"/>
          </p:cNvSpPr>
          <p:nvPr>
            <p:ph sz="half" idx="2"/>
          </p:nvPr>
        </p:nvSpPr>
        <p:spPr>
          <a:xfrm>
            <a:off x="350094" y="1264224"/>
            <a:ext cx="9856087" cy="5302831"/>
          </a:xfrm>
        </p:spPr>
        <p:txBody>
          <a:bodyPr>
            <a:noAutofit/>
          </a:bodyPr>
          <a:lstStyle/>
          <a:p>
            <a:pPr marL="0" indent="0">
              <a:buNone/>
            </a:pPr>
            <a:r>
              <a:rPr lang="en-GB" b="1" dirty="0"/>
              <a:t>A lack of professional curiosity can lead to:</a:t>
            </a:r>
          </a:p>
          <a:p>
            <a:pPr lvl="0"/>
            <a:r>
              <a:rPr lang="en-GB" dirty="0"/>
              <a:t>missed opportunities to identify less obvious indicators of risk </a:t>
            </a:r>
          </a:p>
          <a:p>
            <a:pPr lvl="0"/>
            <a:r>
              <a:rPr lang="en-GB" dirty="0"/>
              <a:t>assumptions made in assessments for care and support and enquiries into those who may be at risk which are incorrect and lead to the wrong interventions for individuals and families</a:t>
            </a:r>
          </a:p>
          <a:p>
            <a:pPr marL="0" indent="0">
              <a:buNone/>
            </a:pPr>
            <a:r>
              <a:rPr lang="en-GB" b="1" dirty="0"/>
              <a:t>Professional curiosity is supported by:</a:t>
            </a:r>
          </a:p>
          <a:p>
            <a:pPr lvl="0"/>
            <a:r>
              <a:rPr lang="en-GB" dirty="0"/>
              <a:t>A child focused approach with an ability to create suitably safe and trusting listening environment for children and young people</a:t>
            </a:r>
          </a:p>
          <a:p>
            <a:pPr lvl="0"/>
            <a:r>
              <a:rPr lang="en-GB" dirty="0"/>
              <a:t>Identifying and exploring what is not discussed as much as what is.</a:t>
            </a:r>
          </a:p>
          <a:p>
            <a:pPr lvl="0"/>
            <a:r>
              <a:rPr lang="en-GB" dirty="0"/>
              <a:t>An openness to other perspectives/ willingness to try different responses.</a:t>
            </a:r>
          </a:p>
          <a:p>
            <a:pPr lvl="0"/>
            <a:r>
              <a:rPr lang="en-GB" dirty="0"/>
              <a:t>An ability to build close partnership style relationships with families whilst being constantly aware of the child’s needs/ degree to which they are met </a:t>
            </a:r>
          </a:p>
          <a:p>
            <a:pPr lvl="0"/>
            <a:r>
              <a:rPr lang="en-GB" dirty="0"/>
              <a:t>Critical thinking skills, sensitivity and persistence. </a:t>
            </a:r>
          </a:p>
          <a:p>
            <a:pPr lvl="0"/>
            <a:r>
              <a:rPr lang="en-GB" dirty="0"/>
              <a:t>Judgements based on evidence not optimism.</a:t>
            </a:r>
          </a:p>
          <a:p>
            <a:pPr marL="0" indent="0">
              <a:buNone/>
            </a:pPr>
            <a:endParaRPr lang="en-GB" sz="2000" dirty="0"/>
          </a:p>
        </p:txBody>
      </p:sp>
    </p:spTree>
    <p:custDataLst>
      <p:tags r:id="rId1"/>
    </p:custDataLst>
    <p:extLst>
      <p:ext uri="{BB962C8B-B14F-4D97-AF65-F5344CB8AC3E}">
        <p14:creationId xmlns:p14="http://schemas.microsoft.com/office/powerpoint/2010/main" val="14948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386" y="87619"/>
            <a:ext cx="9376266" cy="709740"/>
          </a:xfrm>
        </p:spPr>
        <p:txBody>
          <a:bodyPr>
            <a:normAutofit fontScale="90000"/>
          </a:bodyPr>
          <a:lstStyle/>
          <a:p>
            <a:r>
              <a:rPr lang="en-GB" b="1" dirty="0"/>
              <a:t>HOW TO REPSOND</a:t>
            </a:r>
            <a:br>
              <a:rPr lang="en-GB" dirty="0"/>
            </a:br>
            <a:endParaRPr lang="en-GB" sz="3200" dirty="0"/>
          </a:p>
        </p:txBody>
      </p:sp>
      <p:sp>
        <p:nvSpPr>
          <p:cNvPr id="4" name="Content Placeholder 3"/>
          <p:cNvSpPr>
            <a:spLocks noGrp="1"/>
          </p:cNvSpPr>
          <p:nvPr>
            <p:ph sz="half" idx="2"/>
          </p:nvPr>
        </p:nvSpPr>
        <p:spPr>
          <a:xfrm>
            <a:off x="81057" y="612634"/>
            <a:ext cx="11104179" cy="5908239"/>
          </a:xfrm>
        </p:spPr>
        <p:txBody>
          <a:bodyPr>
            <a:noAutofit/>
          </a:bodyPr>
          <a:lstStyle/>
          <a:p>
            <a:pPr lvl="0"/>
            <a:r>
              <a:rPr lang="en-GB" sz="1400" dirty="0"/>
              <a:t>Am I remaining curious and inquisitive about what I am seeing and assessing? </a:t>
            </a:r>
          </a:p>
          <a:p>
            <a:pPr lvl="0"/>
            <a:r>
              <a:rPr lang="en-GB" sz="1400" dirty="0"/>
              <a:t>Am I open to new information?</a:t>
            </a:r>
          </a:p>
          <a:p>
            <a:pPr lvl="0"/>
            <a:r>
              <a:rPr lang="en-GB" sz="1400" dirty="0"/>
              <a:t>How confident am I that I have sufficient information upon which to base my judgements?</a:t>
            </a:r>
          </a:p>
          <a:p>
            <a:pPr lvl="0"/>
            <a:r>
              <a:rPr lang="en-GB" sz="1400" dirty="0"/>
              <a:t>Do I need to add a ‘health warning’ about the strength of evidence contained in this assessment/ implications for decision making?</a:t>
            </a:r>
          </a:p>
          <a:p>
            <a:pPr lvl="0"/>
            <a:r>
              <a:rPr lang="en-GB" sz="1400" dirty="0"/>
              <a:t>Would I be prepared to change my mind?</a:t>
            </a:r>
          </a:p>
          <a:p>
            <a:pPr lvl="0"/>
            <a:r>
              <a:rPr lang="en-GB" sz="1400" dirty="0"/>
              <a:t>Question your own assumptions about how individuals/families function and watch out for over optimism</a:t>
            </a:r>
          </a:p>
          <a:p>
            <a:pPr lvl="0"/>
            <a:r>
              <a:rPr lang="en-GB" sz="1400" dirty="0"/>
              <a:t>Recognise your own feelings (for example tiredness, feeling rushed or illness) and how this might impact on your view of a child/adult/family on a given day</a:t>
            </a:r>
          </a:p>
          <a:p>
            <a:pPr lvl="0"/>
            <a:r>
              <a:rPr lang="en-GB" sz="1400" dirty="0"/>
              <a:t>Think about why someone may not be telling you the whole truth</a:t>
            </a:r>
          </a:p>
          <a:p>
            <a:pPr lvl="0"/>
            <a:r>
              <a:rPr lang="en-GB" sz="1400" dirty="0"/>
              <a:t>Demonstrate a willingness to have challenging conversations</a:t>
            </a:r>
          </a:p>
          <a:p>
            <a:pPr lvl="0"/>
            <a:r>
              <a:rPr lang="en-GB" sz="1400" dirty="0"/>
              <a:t>Address any professional anxiety about how hostile or resistant individual/families might react to being asked direct or difficult questions</a:t>
            </a:r>
          </a:p>
          <a:p>
            <a:pPr lvl="0"/>
            <a:r>
              <a:rPr lang="en-GB" sz="1400" dirty="0"/>
              <a:t>Remain open minded and expect the unexpected</a:t>
            </a:r>
          </a:p>
          <a:p>
            <a:pPr lvl="0"/>
            <a:r>
              <a:rPr lang="en-GB" sz="1400" dirty="0"/>
              <a:t>Appreciate that respectful uncertainty and challenge are healthy. It is good practice and ok to question what you are told</a:t>
            </a:r>
          </a:p>
          <a:p>
            <a:pPr lvl="0"/>
            <a:r>
              <a:rPr lang="en-GB" sz="1400" dirty="0"/>
              <a:t>Recognise when individuals/adults repeatedly do not do what they said they would and name this and discuss with them</a:t>
            </a:r>
          </a:p>
          <a:p>
            <a:pPr lvl="0"/>
            <a:r>
              <a:rPr lang="en-GB" sz="1400" dirty="0"/>
              <a:t>Understand the cumulative impact of multiple or combined risk factors, e.g. domestic abuse, drug/alcohol misuse, mental health, multiple missed appointments across agencies</a:t>
            </a:r>
          </a:p>
          <a:p>
            <a:pPr lvl="0"/>
            <a:r>
              <a:rPr lang="en-GB" sz="1400" dirty="0"/>
              <a:t>Ensure that your practice is reflective and that you have access to good quality supervision</a:t>
            </a:r>
          </a:p>
          <a:p>
            <a:pPr marL="0" indent="0">
              <a:buNone/>
            </a:pPr>
            <a:br>
              <a:rPr lang="en-GB" sz="1400" dirty="0"/>
            </a:br>
            <a:endParaRPr lang="en-GB" sz="1600" dirty="0"/>
          </a:p>
        </p:txBody>
      </p:sp>
    </p:spTree>
    <p:custDataLst>
      <p:tags r:id="rId1"/>
    </p:custDataLst>
    <p:extLst>
      <p:ext uri="{BB962C8B-B14F-4D97-AF65-F5344CB8AC3E}">
        <p14:creationId xmlns:p14="http://schemas.microsoft.com/office/powerpoint/2010/main" val="4159331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3"/>
          <a:stretch>
            <a:fillRect/>
          </a:stretch>
        </p:blipFill>
        <p:spPr>
          <a:xfrm>
            <a:off x="332508" y="1080655"/>
            <a:ext cx="9382991" cy="4100945"/>
          </a:xfrm>
          <a:prstGeom prst="rect">
            <a:avLst/>
          </a:prstGeom>
        </p:spPr>
      </p:pic>
      <p:sp>
        <p:nvSpPr>
          <p:cNvPr id="12" name="TextBox 11"/>
          <p:cNvSpPr txBox="1"/>
          <p:nvPr/>
        </p:nvSpPr>
        <p:spPr>
          <a:xfrm>
            <a:off x="471055" y="1985818"/>
            <a:ext cx="8894618" cy="2971454"/>
          </a:xfrm>
          <a:prstGeom prst="rect">
            <a:avLst/>
          </a:prstGeom>
          <a:noFill/>
        </p:spPr>
        <p:txBody>
          <a:bodyPr wrap="square" rtlCol="0">
            <a:spAutoFit/>
          </a:bodyPr>
          <a:lstStyle/>
          <a:p>
            <a:pPr marL="342900" lvl="0" indent="-342900">
              <a:lnSpc>
                <a:spcPts val="2800"/>
              </a:lnSpc>
              <a:spcAft>
                <a:spcPts val="0"/>
              </a:spcAft>
              <a:buFont typeface="Symbol" panose="05050102010706020507" pitchFamily="18" charset="2"/>
              <a:buChar char=""/>
            </a:pPr>
            <a:r>
              <a:rPr lang="en-US">
                <a:latin typeface="Tw Cen MT" panose="020B0602020104020603" pitchFamily="34" charset="0"/>
                <a:ea typeface="Tw Cen MT" panose="020B0602020104020603" pitchFamily="34" charset="0"/>
                <a:cs typeface="Tw Cen MT" panose="020B0602020104020603" pitchFamily="34" charset="0"/>
              </a:rPr>
              <a:t>Is</a:t>
            </a:r>
            <a:r>
              <a:rPr lang="en-US" spc="5">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there</a:t>
            </a:r>
            <a:r>
              <a:rPr lang="en-US" spc="-5">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a</a:t>
            </a:r>
            <a:r>
              <a:rPr lang="en-US" spc="-70">
                <a:latin typeface="Tw Cen MT" panose="020B0602020104020603" pitchFamily="34" charset="0"/>
                <a:ea typeface="Tw Cen MT" panose="020B0602020104020603" pitchFamily="34" charset="0"/>
                <a:cs typeface="Tw Cen MT" panose="020B0602020104020603" pitchFamily="34" charset="0"/>
              </a:rPr>
              <a:t>n</a:t>
            </a:r>
            <a:r>
              <a:rPr lang="en-US">
                <a:latin typeface="Tw Cen MT" panose="020B0602020104020603" pitchFamily="34" charset="0"/>
                <a:ea typeface="Tw Cen MT" panose="020B0602020104020603" pitchFamily="34" charset="0"/>
                <a:cs typeface="Tw Cen MT" panose="020B0602020104020603" pitchFamily="34" charset="0"/>
              </a:rPr>
              <a:t>ythi</a:t>
            </a:r>
            <a:r>
              <a:rPr lang="en-US" spc="5">
                <a:latin typeface="Tw Cen MT" panose="020B0602020104020603" pitchFamily="34" charset="0"/>
                <a:ea typeface="Tw Cen MT" panose="020B0602020104020603" pitchFamily="34" charset="0"/>
                <a:cs typeface="Tw Cen MT" panose="020B0602020104020603" pitchFamily="34" charset="0"/>
              </a:rPr>
              <a:t>n</a:t>
            </a:r>
            <a:r>
              <a:rPr lang="en-US">
                <a:latin typeface="Tw Cen MT" panose="020B0602020104020603" pitchFamily="34" charset="0"/>
                <a:ea typeface="Tw Cen MT" panose="020B0602020104020603" pitchFamily="34" charset="0"/>
                <a:cs typeface="Tw Cen MT" panose="020B0602020104020603" pitchFamily="34" charset="0"/>
              </a:rPr>
              <a:t>g </a:t>
            </a:r>
            <a:r>
              <a:rPr lang="en-US" spc="-10">
                <a:latin typeface="Tw Cen MT" panose="020B0602020104020603" pitchFamily="34" charset="0"/>
                <a:ea typeface="Tw Cen MT" panose="020B0602020104020603" pitchFamily="34" charset="0"/>
                <a:cs typeface="Tw Cen MT" panose="020B0602020104020603" pitchFamily="34" charset="0"/>
              </a:rPr>
              <a:t>a</a:t>
            </a:r>
            <a:r>
              <a:rPr lang="en-US">
                <a:latin typeface="Tw Cen MT" panose="020B0602020104020603" pitchFamily="34" charset="0"/>
                <a:ea typeface="Tw Cen MT" panose="020B0602020104020603" pitchFamily="34" charset="0"/>
                <a:cs typeface="Tw Cen MT" panose="020B0602020104020603" pitchFamily="34" charset="0"/>
              </a:rPr>
              <a:t>bout </a:t>
            </a:r>
            <a:r>
              <a:rPr lang="en-US" spc="-10">
                <a:latin typeface="Tw Cen MT" panose="020B0602020104020603" pitchFamily="34" charset="0"/>
                <a:ea typeface="Tw Cen MT" panose="020B0602020104020603" pitchFamily="34" charset="0"/>
                <a:cs typeface="Tw Cen MT" panose="020B0602020104020603" pitchFamily="34" charset="0"/>
              </a:rPr>
              <a:t>w</a:t>
            </a:r>
            <a:r>
              <a:rPr lang="en-US">
                <a:latin typeface="Tw Cen MT" panose="020B0602020104020603" pitchFamily="34" charset="0"/>
                <a:ea typeface="Tw Cen MT" panose="020B0602020104020603" pitchFamily="34" charset="0"/>
                <a:cs typeface="Tw Cen MT" panose="020B0602020104020603" pitchFamily="34" charset="0"/>
              </a:rPr>
              <a:t>hat </a:t>
            </a:r>
            <a:r>
              <a:rPr lang="en-US" spc="-65">
                <a:latin typeface="Tw Cen MT" panose="020B0602020104020603" pitchFamily="34" charset="0"/>
                <a:ea typeface="Tw Cen MT" panose="020B0602020104020603" pitchFamily="34" charset="0"/>
                <a:cs typeface="Tw Cen MT" panose="020B0602020104020603" pitchFamily="34" charset="0"/>
              </a:rPr>
              <a:t>y</a:t>
            </a:r>
            <a:r>
              <a:rPr lang="en-US">
                <a:latin typeface="Tw Cen MT" panose="020B0602020104020603" pitchFamily="34" charset="0"/>
                <a:ea typeface="Tw Cen MT" panose="020B0602020104020603" pitchFamily="34" charset="0"/>
                <a:cs typeface="Tw Cen MT" panose="020B0602020104020603" pitchFamily="34" charset="0"/>
              </a:rPr>
              <a:t>ou </a:t>
            </a:r>
            <a:r>
              <a:rPr lang="en-US" spc="5">
                <a:latin typeface="Tw Cen MT" panose="020B0602020104020603" pitchFamily="34" charset="0"/>
                <a:ea typeface="Tw Cen MT" panose="020B0602020104020603" pitchFamily="34" charset="0"/>
                <a:cs typeface="Tw Cen MT" panose="020B0602020104020603" pitchFamily="34" charset="0"/>
              </a:rPr>
              <a:t>s</a:t>
            </a:r>
            <a:r>
              <a:rPr lang="en-US">
                <a:latin typeface="Tw Cen MT" panose="020B0602020104020603" pitchFamily="34" charset="0"/>
                <a:ea typeface="Tw Cen MT" panose="020B0602020104020603" pitchFamily="34" charset="0"/>
                <a:cs typeface="Tw Cen MT" panose="020B0602020104020603" pitchFamily="34" charset="0"/>
              </a:rPr>
              <a:t>ee </a:t>
            </a:r>
            <a:r>
              <a:rPr lang="en-US" spc="-5">
                <a:latin typeface="Tw Cen MT" panose="020B0602020104020603" pitchFamily="34" charset="0"/>
                <a:ea typeface="Tw Cen MT" panose="020B0602020104020603" pitchFamily="34" charset="0"/>
                <a:cs typeface="Tw Cen MT" panose="020B0602020104020603" pitchFamily="34" charset="0"/>
              </a:rPr>
              <a:t>w</a:t>
            </a:r>
            <a:r>
              <a:rPr lang="en-US">
                <a:latin typeface="Tw Cen MT" panose="020B0602020104020603" pitchFamily="34" charset="0"/>
                <a:ea typeface="Tw Cen MT" panose="020B0602020104020603" pitchFamily="34" charset="0"/>
                <a:cs typeface="Tw Cen MT" panose="020B0602020104020603" pitchFamily="34" charset="0"/>
              </a:rPr>
              <a:t>hen </a:t>
            </a:r>
            <a:r>
              <a:rPr lang="en-US" spc="-70">
                <a:latin typeface="Tw Cen MT" panose="020B0602020104020603" pitchFamily="34" charset="0"/>
                <a:ea typeface="Tw Cen MT" panose="020B0602020104020603" pitchFamily="34" charset="0"/>
                <a:cs typeface="Tw Cen MT" panose="020B0602020104020603" pitchFamily="34" charset="0"/>
              </a:rPr>
              <a:t>y</a:t>
            </a:r>
            <a:r>
              <a:rPr lang="en-US">
                <a:latin typeface="Tw Cen MT" panose="020B0602020104020603" pitchFamily="34" charset="0"/>
                <a:ea typeface="Tw Cen MT" panose="020B0602020104020603" pitchFamily="34" charset="0"/>
                <a:cs typeface="Tw Cen MT" panose="020B0602020104020603" pitchFamily="34" charset="0"/>
              </a:rPr>
              <a:t>ou meet with this </a:t>
            </a:r>
            <a:r>
              <a:rPr lang="en-US" spc="95">
                <a:latin typeface="Tw Cen MT" panose="020B0602020104020603" pitchFamily="34" charset="0"/>
                <a:ea typeface="Tw Cen MT" panose="020B0602020104020603" pitchFamily="34" charset="0"/>
                <a:cs typeface="Tw Cen MT" panose="020B0602020104020603" pitchFamily="34" charset="0"/>
              </a:rPr>
              <a:t>c</a:t>
            </a:r>
            <a:r>
              <a:rPr lang="en-US">
                <a:latin typeface="Tw Cen MT" panose="020B0602020104020603" pitchFamily="34" charset="0"/>
                <a:ea typeface="Tw Cen MT" panose="020B0602020104020603" pitchFamily="34" charset="0"/>
                <a:cs typeface="Tw Cen MT" panose="020B0602020104020603" pitchFamily="34" charset="0"/>
              </a:rPr>
              <a:t>hi</a:t>
            </a:r>
            <a:r>
              <a:rPr lang="en-US" spc="5">
                <a:latin typeface="Tw Cen MT" panose="020B0602020104020603" pitchFamily="34" charset="0"/>
                <a:ea typeface="Tw Cen MT" panose="020B0602020104020603" pitchFamily="34" charset="0"/>
                <a:cs typeface="Tw Cen MT" panose="020B0602020104020603" pitchFamily="34" charset="0"/>
              </a:rPr>
              <a:t>l</a:t>
            </a:r>
            <a:r>
              <a:rPr lang="en-US">
                <a:latin typeface="Tw Cen MT" panose="020B0602020104020603" pitchFamily="34" charset="0"/>
                <a:ea typeface="Tw Cen MT" panose="020B0602020104020603" pitchFamily="34" charset="0"/>
                <a:cs typeface="Tw Cen MT" panose="020B0602020104020603" pitchFamily="34" charset="0"/>
              </a:rPr>
              <a:t>d/</a:t>
            </a:r>
            <a:r>
              <a:rPr lang="en-US" spc="-10">
                <a:latin typeface="Tw Cen MT" panose="020B0602020104020603" pitchFamily="34" charset="0"/>
                <a:ea typeface="Tw Cen MT" panose="020B0602020104020603" pitchFamily="34" charset="0"/>
                <a:cs typeface="Tw Cen MT" panose="020B0602020104020603" pitchFamily="34" charset="0"/>
              </a:rPr>
              <a:t>a</a:t>
            </a:r>
            <a:r>
              <a:rPr lang="en-US">
                <a:latin typeface="Tw Cen MT" panose="020B0602020104020603" pitchFamily="34" charset="0"/>
                <a:ea typeface="Tw Cen MT" panose="020B0602020104020603" pitchFamily="34" charset="0"/>
                <a:cs typeface="Tw Cen MT" panose="020B0602020104020603" pitchFamily="34" charset="0"/>
              </a:rPr>
              <a:t>dult/family whi</a:t>
            </a:r>
            <a:r>
              <a:rPr lang="en-US" spc="95">
                <a:latin typeface="Tw Cen MT" panose="020B0602020104020603" pitchFamily="34" charset="0"/>
                <a:ea typeface="Tw Cen MT" panose="020B0602020104020603" pitchFamily="34" charset="0"/>
                <a:cs typeface="Tw Cen MT" panose="020B0602020104020603" pitchFamily="34" charset="0"/>
              </a:rPr>
              <a:t>c</a:t>
            </a:r>
            <a:r>
              <a:rPr lang="en-US">
                <a:latin typeface="Tw Cen MT" panose="020B0602020104020603" pitchFamily="34" charset="0"/>
                <a:ea typeface="Tw Cen MT" panose="020B0602020104020603" pitchFamily="34" charset="0"/>
                <a:cs typeface="Tw Cen MT" panose="020B0602020104020603" pitchFamily="34" charset="0"/>
              </a:rPr>
              <a:t>h p</a:t>
            </a:r>
            <a:r>
              <a:rPr lang="en-US" spc="-45">
                <a:latin typeface="Tw Cen MT" panose="020B0602020104020603" pitchFamily="34" charset="0"/>
                <a:ea typeface="Tw Cen MT" panose="020B0602020104020603" pitchFamily="34" charset="0"/>
                <a:cs typeface="Tw Cen MT" panose="020B0602020104020603" pitchFamily="34" charset="0"/>
              </a:rPr>
              <a:t>r</a:t>
            </a:r>
            <a:r>
              <a:rPr lang="en-US">
                <a:latin typeface="Tw Cen MT" panose="020B0602020104020603" pitchFamily="34" charset="0"/>
                <a:ea typeface="Tw Cen MT" panose="020B0602020104020603" pitchFamily="34" charset="0"/>
                <a:cs typeface="Tw Cen MT" panose="020B0602020104020603" pitchFamily="34" charset="0"/>
              </a:rPr>
              <a:t>om</a:t>
            </a:r>
            <a:r>
              <a:rPr lang="en-US" spc="-10">
                <a:latin typeface="Tw Cen MT" panose="020B0602020104020603" pitchFamily="34" charset="0"/>
                <a:ea typeface="Tw Cen MT" panose="020B0602020104020603" pitchFamily="34" charset="0"/>
                <a:cs typeface="Tw Cen MT" panose="020B0602020104020603" pitchFamily="34" charset="0"/>
              </a:rPr>
              <a:t>p</a:t>
            </a:r>
            <a:r>
              <a:rPr lang="en-US">
                <a:latin typeface="Tw Cen MT" panose="020B0602020104020603" pitchFamily="34" charset="0"/>
                <a:ea typeface="Tw Cen MT" panose="020B0602020104020603" pitchFamily="34" charset="0"/>
                <a:cs typeface="Tw Cen MT" panose="020B0602020104020603" pitchFamily="34" charset="0"/>
              </a:rPr>
              <a:t>ts</a:t>
            </a:r>
            <a:r>
              <a:rPr lang="en-US" spc="10">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questio</a:t>
            </a:r>
            <a:r>
              <a:rPr lang="en-US" spc="5">
                <a:latin typeface="Tw Cen MT" panose="020B0602020104020603" pitchFamily="34" charset="0"/>
                <a:ea typeface="Tw Cen MT" panose="020B0602020104020603" pitchFamily="34" charset="0"/>
                <a:cs typeface="Tw Cen MT" panose="020B0602020104020603" pitchFamily="34" charset="0"/>
              </a:rPr>
              <a:t>n</a:t>
            </a:r>
            <a:r>
              <a:rPr lang="en-US">
                <a:latin typeface="Tw Cen MT" panose="020B0602020104020603" pitchFamily="34" charset="0"/>
                <a:ea typeface="Tw Cen MT" panose="020B0602020104020603" pitchFamily="34" charset="0"/>
                <a:cs typeface="Tw Cen MT" panose="020B0602020104020603" pitchFamily="34" charset="0"/>
              </a:rPr>
              <a:t>s</a:t>
            </a:r>
            <a:r>
              <a:rPr lang="en-US" spc="-5">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or m</a:t>
            </a:r>
            <a:r>
              <a:rPr lang="en-US" spc="-5">
                <a:latin typeface="Tw Cen MT" panose="020B0602020104020603" pitchFamily="34" charset="0"/>
                <a:ea typeface="Tw Cen MT" panose="020B0602020104020603" pitchFamily="34" charset="0"/>
                <a:cs typeface="Tw Cen MT" panose="020B0602020104020603" pitchFamily="34" charset="0"/>
              </a:rPr>
              <a:t>a</a:t>
            </a:r>
            <a:r>
              <a:rPr lang="en-US" spc="-45">
                <a:latin typeface="Tw Cen MT" panose="020B0602020104020603" pitchFamily="34" charset="0"/>
                <a:ea typeface="Tw Cen MT" panose="020B0602020104020603" pitchFamily="34" charset="0"/>
                <a:cs typeface="Tw Cen MT" panose="020B0602020104020603" pitchFamily="34" charset="0"/>
              </a:rPr>
              <a:t>k</a:t>
            </a:r>
            <a:r>
              <a:rPr lang="en-US">
                <a:latin typeface="Tw Cen MT" panose="020B0602020104020603" pitchFamily="34" charset="0"/>
                <a:ea typeface="Tw Cen MT" panose="020B0602020104020603" pitchFamily="34" charset="0"/>
                <a:cs typeface="Tw Cen MT" panose="020B0602020104020603" pitchFamily="34" charset="0"/>
              </a:rPr>
              <a:t>es </a:t>
            </a:r>
            <a:r>
              <a:rPr lang="en-US" spc="-70">
                <a:latin typeface="Tw Cen MT" panose="020B0602020104020603" pitchFamily="34" charset="0"/>
                <a:ea typeface="Tw Cen MT" panose="020B0602020104020603" pitchFamily="34" charset="0"/>
                <a:cs typeface="Tw Cen MT" panose="020B0602020104020603" pitchFamily="34" charset="0"/>
              </a:rPr>
              <a:t>y</a:t>
            </a:r>
            <a:r>
              <a:rPr lang="en-US">
                <a:latin typeface="Tw Cen MT" panose="020B0602020104020603" pitchFamily="34" charset="0"/>
                <a:ea typeface="Tw Cen MT" panose="020B0602020104020603" pitchFamily="34" charset="0"/>
                <a:cs typeface="Tw Cen MT" panose="020B0602020104020603" pitchFamily="34" charset="0"/>
              </a:rPr>
              <a:t>ou </a:t>
            </a:r>
            <a:r>
              <a:rPr lang="en-US" spc="5">
                <a:latin typeface="Tw Cen MT" panose="020B0602020104020603" pitchFamily="34" charset="0"/>
                <a:ea typeface="Tw Cen MT" panose="020B0602020104020603" pitchFamily="34" charset="0"/>
                <a:cs typeface="Tw Cen MT" panose="020B0602020104020603" pitchFamily="34" charset="0"/>
              </a:rPr>
              <a:t>f</a:t>
            </a:r>
            <a:r>
              <a:rPr lang="en-US">
                <a:latin typeface="Tw Cen MT" panose="020B0602020104020603" pitchFamily="34" charset="0"/>
                <a:ea typeface="Tw Cen MT" panose="020B0602020104020603" pitchFamily="34" charset="0"/>
                <a:cs typeface="Tw Cen MT" panose="020B0602020104020603" pitchFamily="34" charset="0"/>
              </a:rPr>
              <a:t>eel</a:t>
            </a:r>
            <a:r>
              <a:rPr lang="en-US" spc="-10">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u</a:t>
            </a:r>
            <a:r>
              <a:rPr lang="en-US" spc="5">
                <a:latin typeface="Tw Cen MT" panose="020B0602020104020603" pitchFamily="34" charset="0"/>
                <a:ea typeface="Tw Cen MT" panose="020B0602020104020603" pitchFamily="34" charset="0"/>
                <a:cs typeface="Tw Cen MT" panose="020B0602020104020603" pitchFamily="34" charset="0"/>
              </a:rPr>
              <a:t>n</a:t>
            </a:r>
            <a:r>
              <a:rPr lang="en-US">
                <a:latin typeface="Tw Cen MT" panose="020B0602020104020603" pitchFamily="34" charset="0"/>
                <a:ea typeface="Tw Cen MT" panose="020B0602020104020603" pitchFamily="34" charset="0"/>
                <a:cs typeface="Tw Cen MT" panose="020B0602020104020603" pitchFamily="34" charset="0"/>
              </a:rPr>
              <a:t>easy?</a:t>
            </a:r>
            <a:endParaRPr lang="en-GB"/>
          </a:p>
          <a:p>
            <a:pPr>
              <a:lnSpc>
                <a:spcPts val="900"/>
              </a:lnSpc>
              <a:spcAft>
                <a:spcPts val="0"/>
              </a:spcAft>
            </a:pPr>
            <a:r>
              <a:rPr lang="en-US" sz="800">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0"/>
              </a:spcAft>
            </a:pPr>
            <a:r>
              <a:rPr lang="en-US" sz="800">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0"/>
              </a:spcAft>
            </a:pPr>
            <a:r>
              <a:rPr lang="en-US" sz="800">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a:latin typeface="Tw Cen MT" panose="020B0602020104020603" pitchFamily="34" charset="0"/>
                <a:ea typeface="Tw Cen MT" panose="020B0602020104020603" pitchFamily="34" charset="0"/>
                <a:cs typeface="Tw Cen MT" panose="020B0602020104020603" pitchFamily="34" charset="0"/>
              </a:rPr>
              <a:t>A</a:t>
            </a:r>
            <a:r>
              <a:rPr lang="en-US" spc="5">
                <a:latin typeface="Tw Cen MT" panose="020B0602020104020603" pitchFamily="34" charset="0"/>
                <a:ea typeface="Tw Cen MT" panose="020B0602020104020603" pitchFamily="34" charset="0"/>
                <a:cs typeface="Tw Cen MT" panose="020B0602020104020603" pitchFamily="34" charset="0"/>
              </a:rPr>
              <a:t>r</a:t>
            </a:r>
            <a:r>
              <a:rPr lang="en-US">
                <a:latin typeface="Tw Cen MT" panose="020B0602020104020603" pitchFamily="34" charset="0"/>
                <a:ea typeface="Tw Cen MT" panose="020B0602020104020603" pitchFamily="34" charset="0"/>
                <a:cs typeface="Tw Cen MT" panose="020B0602020104020603" pitchFamily="34" charset="0"/>
              </a:rPr>
              <a:t>e </a:t>
            </a:r>
            <a:r>
              <a:rPr lang="en-US" spc="-75">
                <a:latin typeface="Tw Cen MT" panose="020B0602020104020603" pitchFamily="34" charset="0"/>
                <a:ea typeface="Tw Cen MT" panose="020B0602020104020603" pitchFamily="34" charset="0"/>
                <a:cs typeface="Tw Cen MT" panose="020B0602020104020603" pitchFamily="34" charset="0"/>
              </a:rPr>
              <a:t>y</a:t>
            </a:r>
            <a:r>
              <a:rPr lang="en-US">
                <a:latin typeface="Tw Cen MT" panose="020B0602020104020603" pitchFamily="34" charset="0"/>
                <a:ea typeface="Tw Cen MT" panose="020B0602020104020603" pitchFamily="34" charset="0"/>
                <a:cs typeface="Tw Cen MT" panose="020B0602020104020603" pitchFamily="34" charset="0"/>
              </a:rPr>
              <a:t>ou</a:t>
            </a:r>
            <a:r>
              <a:rPr lang="en-US" spc="-5">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obse</a:t>
            </a:r>
            <a:r>
              <a:rPr lang="en-US" spc="100">
                <a:latin typeface="Tw Cen MT" panose="020B0602020104020603" pitchFamily="34" charset="0"/>
                <a:ea typeface="Tw Cen MT" panose="020B0602020104020603" pitchFamily="34" charset="0"/>
                <a:cs typeface="Tw Cen MT" panose="020B0602020104020603" pitchFamily="34" charset="0"/>
              </a:rPr>
              <a:t>r</a:t>
            </a:r>
            <a:r>
              <a:rPr lang="en-US">
                <a:latin typeface="Tw Cen MT" panose="020B0602020104020603" pitchFamily="34" charset="0"/>
                <a:ea typeface="Tw Cen MT" panose="020B0602020104020603" pitchFamily="34" charset="0"/>
                <a:cs typeface="Tw Cen MT" panose="020B0602020104020603" pitchFamily="34" charset="0"/>
              </a:rPr>
              <a:t>vi</a:t>
            </a:r>
            <a:r>
              <a:rPr lang="en-US" spc="10">
                <a:latin typeface="Tw Cen MT" panose="020B0602020104020603" pitchFamily="34" charset="0"/>
                <a:ea typeface="Tw Cen MT" panose="020B0602020104020603" pitchFamily="34" charset="0"/>
                <a:cs typeface="Tw Cen MT" panose="020B0602020104020603" pitchFamily="34" charset="0"/>
              </a:rPr>
              <a:t>n</a:t>
            </a:r>
            <a:r>
              <a:rPr lang="en-US">
                <a:latin typeface="Tw Cen MT" panose="020B0602020104020603" pitchFamily="34" charset="0"/>
                <a:ea typeface="Tw Cen MT" panose="020B0602020104020603" pitchFamily="34" charset="0"/>
                <a:cs typeface="Tw Cen MT" panose="020B0602020104020603" pitchFamily="34" charset="0"/>
              </a:rPr>
              <a:t>g </a:t>
            </a:r>
            <a:r>
              <a:rPr lang="en-US" spc="-10">
                <a:latin typeface="Tw Cen MT" panose="020B0602020104020603" pitchFamily="34" charset="0"/>
                <a:ea typeface="Tw Cen MT" panose="020B0602020104020603" pitchFamily="34" charset="0"/>
                <a:cs typeface="Tw Cen MT" panose="020B0602020104020603" pitchFamily="34" charset="0"/>
              </a:rPr>
              <a:t>a</a:t>
            </a:r>
            <a:r>
              <a:rPr lang="en-US" spc="-65">
                <a:latin typeface="Tw Cen MT" panose="020B0602020104020603" pitchFamily="34" charset="0"/>
                <a:ea typeface="Tw Cen MT" panose="020B0602020104020603" pitchFamily="34" charset="0"/>
                <a:cs typeface="Tw Cen MT" panose="020B0602020104020603" pitchFamily="34" charset="0"/>
              </a:rPr>
              <a:t>n</a:t>
            </a:r>
            <a:r>
              <a:rPr lang="en-US">
                <a:latin typeface="Tw Cen MT" panose="020B0602020104020603" pitchFamily="34" charset="0"/>
                <a:ea typeface="Tw Cen MT" panose="020B0602020104020603" pitchFamily="34" charset="0"/>
                <a:cs typeface="Tw Cen MT" panose="020B0602020104020603" pitchFamily="34" charset="0"/>
              </a:rPr>
              <a:t>y </a:t>
            </a:r>
            <a:r>
              <a:rPr lang="en-US" spc="-5">
                <a:latin typeface="Tw Cen MT" panose="020B0602020104020603" pitchFamily="34" charset="0"/>
                <a:ea typeface="Tw Cen MT" panose="020B0602020104020603" pitchFamily="34" charset="0"/>
                <a:cs typeface="Tw Cen MT" panose="020B0602020104020603" pitchFamily="34" charset="0"/>
              </a:rPr>
              <a:t>b</a:t>
            </a:r>
            <a:r>
              <a:rPr lang="en-US">
                <a:latin typeface="Tw Cen MT" panose="020B0602020104020603" pitchFamily="34" charset="0"/>
                <a:ea typeface="Tw Cen MT" panose="020B0602020104020603" pitchFamily="34" charset="0"/>
                <a:cs typeface="Tw Cen MT" panose="020B0602020104020603" pitchFamily="34" charset="0"/>
              </a:rPr>
              <a:t>ehavio</a:t>
            </a:r>
            <a:r>
              <a:rPr lang="en-US" spc="10">
                <a:latin typeface="Tw Cen MT" panose="020B0602020104020603" pitchFamily="34" charset="0"/>
                <a:ea typeface="Tw Cen MT" panose="020B0602020104020603" pitchFamily="34" charset="0"/>
                <a:cs typeface="Tw Cen MT" panose="020B0602020104020603" pitchFamily="34" charset="0"/>
              </a:rPr>
              <a:t>u</a:t>
            </a:r>
            <a:r>
              <a:rPr lang="en-US">
                <a:latin typeface="Tw Cen MT" panose="020B0602020104020603" pitchFamily="34" charset="0"/>
                <a:ea typeface="Tw Cen MT" panose="020B0602020104020603" pitchFamily="34" charset="0"/>
                <a:cs typeface="Tw Cen MT" panose="020B0602020104020603" pitchFamily="34" charset="0"/>
              </a:rPr>
              <a:t>r</a:t>
            </a:r>
            <a:r>
              <a:rPr lang="en-US" spc="-5">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whi</a:t>
            </a:r>
            <a:r>
              <a:rPr lang="en-US" spc="95">
                <a:latin typeface="Tw Cen MT" panose="020B0602020104020603" pitchFamily="34" charset="0"/>
                <a:ea typeface="Tw Cen MT" panose="020B0602020104020603" pitchFamily="34" charset="0"/>
                <a:cs typeface="Tw Cen MT" panose="020B0602020104020603" pitchFamily="34" charset="0"/>
              </a:rPr>
              <a:t>c</a:t>
            </a:r>
            <a:r>
              <a:rPr lang="en-US">
                <a:latin typeface="Tw Cen MT" panose="020B0602020104020603" pitchFamily="34" charset="0"/>
                <a:ea typeface="Tw Cen MT" panose="020B0602020104020603" pitchFamily="34" charset="0"/>
                <a:cs typeface="Tw Cen MT" panose="020B0602020104020603" pitchFamily="34" charset="0"/>
              </a:rPr>
              <a:t>h</a:t>
            </a:r>
            <a:r>
              <a:rPr lang="en-US" spc="-5">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is</a:t>
            </a:r>
            <a:r>
              <a:rPr lang="en-US" spc="5">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indicati</a:t>
            </a:r>
            <a:r>
              <a:rPr lang="en-US" spc="-45">
                <a:latin typeface="Tw Cen MT" panose="020B0602020104020603" pitchFamily="34" charset="0"/>
                <a:ea typeface="Tw Cen MT" panose="020B0602020104020603" pitchFamily="34" charset="0"/>
                <a:cs typeface="Tw Cen MT" panose="020B0602020104020603" pitchFamily="34" charset="0"/>
              </a:rPr>
              <a:t>v</a:t>
            </a:r>
            <a:r>
              <a:rPr lang="en-US">
                <a:latin typeface="Tw Cen MT" panose="020B0602020104020603" pitchFamily="34" charset="0"/>
                <a:ea typeface="Tw Cen MT" panose="020B0602020104020603" pitchFamily="34" charset="0"/>
                <a:cs typeface="Tw Cen MT" panose="020B0602020104020603" pitchFamily="34" charset="0"/>
              </a:rPr>
              <a:t>e</a:t>
            </a:r>
            <a:r>
              <a:rPr lang="en-US" spc="-10">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of</a:t>
            </a:r>
            <a:r>
              <a:rPr lang="en-US" spc="75">
                <a:latin typeface="Tw Cen MT" panose="020B0602020104020603" pitchFamily="34" charset="0"/>
                <a:ea typeface="Tw Cen MT" panose="020B0602020104020603" pitchFamily="34" charset="0"/>
                <a:cs typeface="Tw Cen MT" panose="020B0602020104020603" pitchFamily="34" charset="0"/>
              </a:rPr>
              <a:t> harm, </a:t>
            </a:r>
            <a:r>
              <a:rPr lang="en-US">
                <a:latin typeface="Tw Cen MT" panose="020B0602020104020603" pitchFamily="34" charset="0"/>
                <a:ea typeface="Tw Cen MT" panose="020B0602020104020603" pitchFamily="34" charset="0"/>
                <a:cs typeface="Tw Cen MT" panose="020B0602020104020603" pitchFamily="34" charset="0"/>
              </a:rPr>
              <a:t>a</a:t>
            </a:r>
            <a:r>
              <a:rPr lang="en-US" spc="-10">
                <a:latin typeface="Tw Cen MT" panose="020B0602020104020603" pitchFamily="34" charset="0"/>
                <a:ea typeface="Tw Cen MT" panose="020B0602020104020603" pitchFamily="34" charset="0"/>
                <a:cs typeface="Tw Cen MT" panose="020B0602020104020603" pitchFamily="34" charset="0"/>
              </a:rPr>
              <a:t>b</a:t>
            </a:r>
            <a:r>
              <a:rPr lang="en-US">
                <a:latin typeface="Tw Cen MT" panose="020B0602020104020603" pitchFamily="34" charset="0"/>
                <a:ea typeface="Tw Cen MT" panose="020B0602020104020603" pitchFamily="34" charset="0"/>
                <a:cs typeface="Tw Cen MT" panose="020B0602020104020603" pitchFamily="34" charset="0"/>
              </a:rPr>
              <a:t>u</a:t>
            </a:r>
            <a:r>
              <a:rPr lang="en-US" spc="5">
                <a:latin typeface="Tw Cen MT" panose="020B0602020104020603" pitchFamily="34" charset="0"/>
                <a:ea typeface="Tw Cen MT" panose="020B0602020104020603" pitchFamily="34" charset="0"/>
                <a:cs typeface="Tw Cen MT" panose="020B0602020104020603" pitchFamily="34" charset="0"/>
              </a:rPr>
              <a:t>s</a:t>
            </a:r>
            <a:r>
              <a:rPr lang="en-US">
                <a:latin typeface="Tw Cen MT" panose="020B0602020104020603" pitchFamily="34" charset="0"/>
                <a:ea typeface="Tw Cen MT" panose="020B0602020104020603" pitchFamily="34" charset="0"/>
                <a:cs typeface="Tw Cen MT" panose="020B0602020104020603" pitchFamily="34" charset="0"/>
              </a:rPr>
              <a:t>e or neglect?</a:t>
            </a:r>
            <a:endParaRPr lang="en-GB"/>
          </a:p>
          <a:p>
            <a:pPr>
              <a:lnSpc>
                <a:spcPts val="900"/>
              </a:lnSpc>
              <a:spcBef>
                <a:spcPts val="50"/>
              </a:spcBef>
              <a:spcAft>
                <a:spcPts val="0"/>
              </a:spcAft>
            </a:pPr>
            <a:r>
              <a:rPr lang="en-US" sz="800">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0"/>
              </a:spcAft>
            </a:pPr>
            <a:r>
              <a:rPr lang="en-US" sz="800">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0"/>
              </a:spcAft>
            </a:pPr>
            <a:r>
              <a:rPr lang="en-US" sz="800">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a:latin typeface="Tw Cen MT" panose="020B0602020104020603" pitchFamily="34" charset="0"/>
                <a:ea typeface="Tw Cen MT" panose="020B0602020104020603" pitchFamily="34" charset="0"/>
                <a:cs typeface="Tw Cen MT" panose="020B0602020104020603" pitchFamily="34" charset="0"/>
              </a:rPr>
              <a:t>Does</a:t>
            </a:r>
            <a:r>
              <a:rPr lang="en-US" spc="5">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what</a:t>
            </a:r>
            <a:r>
              <a:rPr lang="en-US" spc="-5">
                <a:latin typeface="Tw Cen MT" panose="020B0602020104020603" pitchFamily="34" charset="0"/>
                <a:ea typeface="Tw Cen MT" panose="020B0602020104020603" pitchFamily="34" charset="0"/>
                <a:cs typeface="Tw Cen MT" panose="020B0602020104020603" pitchFamily="34" charset="0"/>
              </a:rPr>
              <a:t> </a:t>
            </a:r>
            <a:r>
              <a:rPr lang="en-US" spc="-75">
                <a:latin typeface="Tw Cen MT" panose="020B0602020104020603" pitchFamily="34" charset="0"/>
                <a:ea typeface="Tw Cen MT" panose="020B0602020104020603" pitchFamily="34" charset="0"/>
                <a:cs typeface="Tw Cen MT" panose="020B0602020104020603" pitchFamily="34" charset="0"/>
              </a:rPr>
              <a:t>y</a:t>
            </a:r>
            <a:r>
              <a:rPr lang="en-US">
                <a:latin typeface="Tw Cen MT" panose="020B0602020104020603" pitchFamily="34" charset="0"/>
                <a:ea typeface="Tw Cen MT" panose="020B0602020104020603" pitchFamily="34" charset="0"/>
                <a:cs typeface="Tw Cen MT" panose="020B0602020104020603" pitchFamily="34" charset="0"/>
              </a:rPr>
              <a:t>ou </a:t>
            </a:r>
            <a:r>
              <a:rPr lang="en-US" spc="5">
                <a:latin typeface="Tw Cen MT" panose="020B0602020104020603" pitchFamily="34" charset="0"/>
                <a:ea typeface="Tw Cen MT" panose="020B0602020104020603" pitchFamily="34" charset="0"/>
                <a:cs typeface="Tw Cen MT" panose="020B0602020104020603" pitchFamily="34" charset="0"/>
              </a:rPr>
              <a:t>s</a:t>
            </a:r>
            <a:r>
              <a:rPr lang="en-US">
                <a:latin typeface="Tw Cen MT" panose="020B0602020104020603" pitchFamily="34" charset="0"/>
                <a:ea typeface="Tw Cen MT" panose="020B0602020104020603" pitchFamily="34" charset="0"/>
                <a:cs typeface="Tw Cen MT" panose="020B0602020104020603" pitchFamily="34" charset="0"/>
              </a:rPr>
              <a:t>ee s</a:t>
            </a:r>
            <a:r>
              <a:rPr lang="en-US" spc="5">
                <a:latin typeface="Tw Cen MT" panose="020B0602020104020603" pitchFamily="34" charset="0"/>
                <a:ea typeface="Tw Cen MT" panose="020B0602020104020603" pitchFamily="34" charset="0"/>
                <a:cs typeface="Tw Cen MT" panose="020B0602020104020603" pitchFamily="34" charset="0"/>
              </a:rPr>
              <a:t>u</a:t>
            </a:r>
            <a:r>
              <a:rPr lang="en-US">
                <a:latin typeface="Tw Cen MT" panose="020B0602020104020603" pitchFamily="34" charset="0"/>
                <a:ea typeface="Tw Cen MT" panose="020B0602020104020603" pitchFamily="34" charset="0"/>
                <a:cs typeface="Tw Cen MT" panose="020B0602020104020603" pitchFamily="34" charset="0"/>
              </a:rPr>
              <a:t>p</a:t>
            </a:r>
            <a:r>
              <a:rPr lang="en-US" spc="-10">
                <a:latin typeface="Tw Cen MT" panose="020B0602020104020603" pitchFamily="34" charset="0"/>
                <a:ea typeface="Tw Cen MT" panose="020B0602020104020603" pitchFamily="34" charset="0"/>
                <a:cs typeface="Tw Cen MT" panose="020B0602020104020603" pitchFamily="34" charset="0"/>
              </a:rPr>
              <a:t>p</a:t>
            </a:r>
            <a:r>
              <a:rPr lang="en-US">
                <a:latin typeface="Tw Cen MT" panose="020B0602020104020603" pitchFamily="34" charset="0"/>
                <a:ea typeface="Tw Cen MT" panose="020B0602020104020603" pitchFamily="34" charset="0"/>
                <a:cs typeface="Tw Cen MT" panose="020B0602020104020603" pitchFamily="34" charset="0"/>
              </a:rPr>
              <a:t>o</a:t>
            </a:r>
            <a:r>
              <a:rPr lang="en-US" spc="50">
                <a:latin typeface="Tw Cen MT" panose="020B0602020104020603" pitchFamily="34" charset="0"/>
                <a:ea typeface="Tw Cen MT" panose="020B0602020104020603" pitchFamily="34" charset="0"/>
                <a:cs typeface="Tw Cen MT" panose="020B0602020104020603" pitchFamily="34" charset="0"/>
              </a:rPr>
              <a:t>r</a:t>
            </a:r>
            <a:r>
              <a:rPr lang="en-US">
                <a:latin typeface="Tw Cen MT" panose="020B0602020104020603" pitchFamily="34" charset="0"/>
                <a:ea typeface="Tw Cen MT" panose="020B0602020104020603" pitchFamily="34" charset="0"/>
                <a:cs typeface="Tw Cen MT" panose="020B0602020104020603" pitchFamily="34" charset="0"/>
              </a:rPr>
              <a:t>t or cont</a:t>
            </a:r>
            <a:r>
              <a:rPr lang="en-US" spc="-20">
                <a:latin typeface="Tw Cen MT" panose="020B0602020104020603" pitchFamily="34" charset="0"/>
                <a:ea typeface="Tw Cen MT" panose="020B0602020104020603" pitchFamily="34" charset="0"/>
                <a:cs typeface="Tw Cen MT" panose="020B0602020104020603" pitchFamily="34" charset="0"/>
              </a:rPr>
              <a:t>r</a:t>
            </a:r>
            <a:r>
              <a:rPr lang="en-US">
                <a:latin typeface="Tw Cen MT" panose="020B0602020104020603" pitchFamily="34" charset="0"/>
                <a:ea typeface="Tw Cen MT" panose="020B0602020104020603" pitchFamily="34" charset="0"/>
                <a:cs typeface="Tw Cen MT" panose="020B0602020104020603" pitchFamily="34" charset="0"/>
              </a:rPr>
              <a:t>a</a:t>
            </a:r>
            <a:r>
              <a:rPr lang="en-US" spc="-10">
                <a:latin typeface="Tw Cen MT" panose="020B0602020104020603" pitchFamily="34" charset="0"/>
                <a:ea typeface="Tw Cen MT" panose="020B0602020104020603" pitchFamily="34" charset="0"/>
                <a:cs typeface="Tw Cen MT" panose="020B0602020104020603" pitchFamily="34" charset="0"/>
              </a:rPr>
              <a:t>d</a:t>
            </a:r>
            <a:r>
              <a:rPr lang="en-US">
                <a:latin typeface="Tw Cen MT" panose="020B0602020104020603" pitchFamily="34" charset="0"/>
                <a:ea typeface="Tw Cen MT" panose="020B0602020104020603" pitchFamily="34" charset="0"/>
                <a:cs typeface="Tw Cen MT" panose="020B0602020104020603" pitchFamily="34" charset="0"/>
              </a:rPr>
              <a:t>ict </a:t>
            </a:r>
            <a:r>
              <a:rPr lang="en-US" spc="-5">
                <a:latin typeface="Tw Cen MT" panose="020B0602020104020603" pitchFamily="34" charset="0"/>
                <a:ea typeface="Tw Cen MT" panose="020B0602020104020603" pitchFamily="34" charset="0"/>
                <a:cs typeface="Tw Cen MT" panose="020B0602020104020603" pitchFamily="34" charset="0"/>
              </a:rPr>
              <a:t>w</a:t>
            </a:r>
            <a:r>
              <a:rPr lang="en-US">
                <a:latin typeface="Tw Cen MT" panose="020B0602020104020603" pitchFamily="34" charset="0"/>
                <a:ea typeface="Tw Cen MT" panose="020B0602020104020603" pitchFamily="34" charset="0"/>
                <a:cs typeface="Tw Cen MT" panose="020B0602020104020603" pitchFamily="34" charset="0"/>
              </a:rPr>
              <a:t>hat </a:t>
            </a:r>
            <a:r>
              <a:rPr lang="en-US" spc="-65">
                <a:latin typeface="Tw Cen MT" panose="020B0602020104020603" pitchFamily="34" charset="0"/>
                <a:ea typeface="Tw Cen MT" panose="020B0602020104020603" pitchFamily="34" charset="0"/>
                <a:cs typeface="Tw Cen MT" panose="020B0602020104020603" pitchFamily="34" charset="0"/>
              </a:rPr>
              <a:t>y</a:t>
            </a:r>
            <a:r>
              <a:rPr lang="en-US">
                <a:latin typeface="Tw Cen MT" panose="020B0602020104020603" pitchFamily="34" charset="0"/>
                <a:ea typeface="Tw Cen MT" panose="020B0602020104020603" pitchFamily="34" charset="0"/>
                <a:cs typeface="Tw Cen MT" panose="020B0602020104020603" pitchFamily="34" charset="0"/>
              </a:rPr>
              <a:t>ou</a:t>
            </a:r>
            <a:r>
              <a:rPr lang="en-US" spc="5">
                <a:latin typeface="Tw Cen MT" panose="020B0602020104020603" pitchFamily="34" charset="0"/>
                <a:ea typeface="Tw Cen MT" panose="020B0602020104020603" pitchFamily="34" charset="0"/>
                <a:cs typeface="Tw Cen MT" panose="020B0602020104020603" pitchFamily="34" charset="0"/>
              </a:rPr>
              <a:t>’</a:t>
            </a:r>
            <a:r>
              <a:rPr lang="en-US">
                <a:latin typeface="Tw Cen MT" panose="020B0602020104020603" pitchFamily="34" charset="0"/>
                <a:ea typeface="Tw Cen MT" panose="020B0602020104020603" pitchFamily="34" charset="0"/>
                <a:cs typeface="Tw Cen MT" panose="020B0602020104020603" pitchFamily="34" charset="0"/>
              </a:rPr>
              <a:t>re</a:t>
            </a:r>
            <a:r>
              <a:rPr lang="en-US" spc="-5">
                <a:latin typeface="Tw Cen MT" panose="020B0602020104020603" pitchFamily="34" charset="0"/>
                <a:ea typeface="Tw Cen MT" panose="020B0602020104020603" pitchFamily="34" charset="0"/>
                <a:cs typeface="Tw Cen MT" panose="020B0602020104020603" pitchFamily="34" charset="0"/>
              </a:rPr>
              <a:t> </a:t>
            </a:r>
            <a:r>
              <a:rPr lang="en-US">
                <a:latin typeface="Tw Cen MT" panose="020B0602020104020603" pitchFamily="34" charset="0"/>
                <a:ea typeface="Tw Cen MT" panose="020B0602020104020603" pitchFamily="34" charset="0"/>
                <a:cs typeface="Tw Cen MT" panose="020B0602020104020603" pitchFamily="34" charset="0"/>
              </a:rPr>
              <a:t>being tol</a:t>
            </a:r>
            <a:r>
              <a:rPr lang="en-US" spc="-10">
                <a:latin typeface="Tw Cen MT" panose="020B0602020104020603" pitchFamily="34" charset="0"/>
                <a:ea typeface="Tw Cen MT" panose="020B0602020104020603" pitchFamily="34" charset="0"/>
                <a:cs typeface="Tw Cen MT" panose="020B0602020104020603" pitchFamily="34" charset="0"/>
              </a:rPr>
              <a:t>d</a:t>
            </a:r>
            <a:r>
              <a:rPr lang="en-US">
                <a:latin typeface="Tw Cen MT" panose="020B0602020104020603" pitchFamily="34" charset="0"/>
                <a:ea typeface="Tw Cen MT" panose="020B0602020104020603" pitchFamily="34" charset="0"/>
                <a:cs typeface="Tw Cen MT" panose="020B0602020104020603" pitchFamily="34" charset="0"/>
              </a:rPr>
              <a:t>? This might include non-verbal cues and body language.</a:t>
            </a:r>
            <a:endParaRPr lang="en-GB"/>
          </a:p>
          <a:p>
            <a:pPr marL="66040">
              <a:lnSpc>
                <a:spcPct val="107000"/>
              </a:lnSpc>
              <a:spcAft>
                <a:spcPts val="0"/>
              </a:spcAft>
            </a:pPr>
            <a:r>
              <a:rPr lang="en-US">
                <a:latin typeface="Tw Cen MT" panose="020B0602020104020603" pitchFamily="34" charset="0"/>
                <a:ea typeface="Tw Cen MT" panose="020B0602020104020603" pitchFamily="34" charset="0"/>
                <a:cs typeface="Tw Cen MT" panose="020B0602020104020603" pitchFamily="34" charset="0"/>
              </a:rPr>
              <a:t> </a:t>
            </a:r>
            <a:endParaRPr lang="en-GB" sz="1000">
              <a:latin typeface="Calibri" panose="020F0502020204030204" pitchFamily="34" charset="0"/>
              <a:ea typeface="Calibri" panose="020F0502020204030204" pitchFamily="34" charset="0"/>
              <a:cs typeface="Times New Roman" panose="02020603050405020304" pitchFamily="18" charset="0"/>
            </a:endParaRPr>
          </a:p>
          <a:p>
            <a:r>
              <a:rPr lang="en-US">
                <a:latin typeface="Tw Cen MT" panose="020B0602020104020603" pitchFamily="34" charset="0"/>
                <a:ea typeface="Tw Cen MT" panose="020B0602020104020603" pitchFamily="34" charset="0"/>
                <a:cs typeface="Tw Cen MT" panose="020B0602020104020603" pitchFamily="34" charset="0"/>
              </a:rPr>
              <a:t>Are there other individuals involved or living in the household that you are not seeing</a:t>
            </a:r>
            <a:endParaRPr lang="en-GB" dirty="0"/>
          </a:p>
        </p:txBody>
      </p:sp>
      <p:sp>
        <p:nvSpPr>
          <p:cNvPr id="13" name="TextBox 12"/>
          <p:cNvSpPr txBox="1"/>
          <p:nvPr/>
        </p:nvSpPr>
        <p:spPr>
          <a:xfrm>
            <a:off x="4008582" y="1206973"/>
            <a:ext cx="3445164" cy="523220"/>
          </a:xfrm>
          <a:prstGeom prst="rect">
            <a:avLst/>
          </a:prstGeom>
          <a:noFill/>
        </p:spPr>
        <p:txBody>
          <a:bodyPr wrap="square" rtlCol="0">
            <a:spAutoFit/>
          </a:bodyPr>
          <a:lstStyle/>
          <a:p>
            <a:r>
              <a:rPr lang="en-GB" sz="2800" b="1" dirty="0"/>
              <a:t>LOOK</a:t>
            </a:r>
          </a:p>
        </p:txBody>
      </p:sp>
    </p:spTree>
    <p:custDataLst>
      <p:tags r:id="rId1"/>
    </p:custDataLst>
    <p:extLst>
      <p:ext uri="{BB962C8B-B14F-4D97-AF65-F5344CB8AC3E}">
        <p14:creationId xmlns:p14="http://schemas.microsoft.com/office/powerpoint/2010/main" val="1715438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2"/>
          </p:nvPr>
        </p:nvPicPr>
        <p:blipFill>
          <a:blip r:embed="rId3"/>
          <a:stretch>
            <a:fillRect/>
          </a:stretch>
        </p:blipFill>
        <p:spPr>
          <a:xfrm>
            <a:off x="688687" y="1381898"/>
            <a:ext cx="8321675" cy="3531653"/>
          </a:xfrm>
          <a:prstGeom prst="rect">
            <a:avLst/>
          </a:prstGeom>
        </p:spPr>
      </p:pic>
    </p:spTree>
    <p:custDataLst>
      <p:tags r:id="rId1"/>
    </p:custDataLst>
    <p:extLst>
      <p:ext uri="{BB962C8B-B14F-4D97-AF65-F5344CB8AC3E}">
        <p14:creationId xmlns:p14="http://schemas.microsoft.com/office/powerpoint/2010/main" val="3977919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Content Placeholder 16"/>
          <p:cNvPicPr>
            <a:picLocks noGrp="1" noChangeAspect="1"/>
          </p:cNvPicPr>
          <p:nvPr>
            <p:ph sz="half" idx="2"/>
          </p:nvPr>
        </p:nvPicPr>
        <p:blipFill>
          <a:blip r:embed="rId3"/>
          <a:stretch>
            <a:fillRect/>
          </a:stretch>
        </p:blipFill>
        <p:spPr>
          <a:xfrm>
            <a:off x="585385" y="2047422"/>
            <a:ext cx="6310972" cy="3557587"/>
          </a:xfrm>
          <a:prstGeom prst="rect">
            <a:avLst/>
          </a:prstGeom>
        </p:spPr>
      </p:pic>
      <p:grpSp>
        <p:nvGrpSpPr>
          <p:cNvPr id="12" name="Group 11"/>
          <p:cNvGrpSpPr>
            <a:grpSpLocks/>
          </p:cNvGrpSpPr>
          <p:nvPr/>
        </p:nvGrpSpPr>
        <p:grpSpPr bwMode="auto">
          <a:xfrm>
            <a:off x="398146" y="1052945"/>
            <a:ext cx="8708910" cy="4711903"/>
            <a:chOff x="628" y="2171"/>
            <a:chExt cx="17947" cy="7356"/>
          </a:xfrm>
        </p:grpSpPr>
        <p:sp>
          <p:nvSpPr>
            <p:cNvPr id="13" name="Freeform 12"/>
            <p:cNvSpPr>
              <a:spLocks/>
            </p:cNvSpPr>
            <p:nvPr/>
          </p:nvSpPr>
          <p:spPr bwMode="auto">
            <a:xfrm>
              <a:off x="628" y="3474"/>
              <a:ext cx="17947" cy="6053"/>
            </a:xfrm>
            <a:custGeom>
              <a:avLst/>
              <a:gdLst>
                <a:gd name="T0" fmla="+- 0 628 628"/>
                <a:gd name="T1" fmla="*/ T0 w 17947"/>
                <a:gd name="T2" fmla="+- 0 9527 3474"/>
                <a:gd name="T3" fmla="*/ 9527 h 6053"/>
                <a:gd name="T4" fmla="+- 0 18575 628"/>
                <a:gd name="T5" fmla="*/ T4 w 17947"/>
                <a:gd name="T6" fmla="+- 0 9527 3474"/>
                <a:gd name="T7" fmla="*/ 9527 h 6053"/>
                <a:gd name="T8" fmla="+- 0 18575 628"/>
                <a:gd name="T9" fmla="*/ T8 w 17947"/>
                <a:gd name="T10" fmla="+- 0 3474 3474"/>
                <a:gd name="T11" fmla="*/ 3474 h 6053"/>
                <a:gd name="T12" fmla="+- 0 628 628"/>
                <a:gd name="T13" fmla="*/ T12 w 17947"/>
                <a:gd name="T14" fmla="+- 0 3474 3474"/>
                <a:gd name="T15" fmla="*/ 3474 h 6053"/>
                <a:gd name="T16" fmla="+- 0 628 628"/>
                <a:gd name="T17" fmla="*/ T16 w 17947"/>
                <a:gd name="T18" fmla="+- 0 9527 3474"/>
                <a:gd name="T19" fmla="*/ 9527 h 6053"/>
              </a:gdLst>
              <a:ahLst/>
              <a:cxnLst>
                <a:cxn ang="0">
                  <a:pos x="T1" y="T3"/>
                </a:cxn>
                <a:cxn ang="0">
                  <a:pos x="T5" y="T7"/>
                </a:cxn>
                <a:cxn ang="0">
                  <a:pos x="T9" y="T11"/>
                </a:cxn>
                <a:cxn ang="0">
                  <a:pos x="T13" y="T15"/>
                </a:cxn>
                <a:cxn ang="0">
                  <a:pos x="T17" y="T19"/>
                </a:cxn>
              </a:cxnLst>
              <a:rect l="0" t="0" r="r" b="b"/>
              <a:pathLst>
                <a:path w="17947" h="6053">
                  <a:moveTo>
                    <a:pt x="0" y="6053"/>
                  </a:moveTo>
                  <a:lnTo>
                    <a:pt x="17947" y="6053"/>
                  </a:lnTo>
                  <a:lnTo>
                    <a:pt x="17947" y="0"/>
                  </a:lnTo>
                  <a:lnTo>
                    <a:pt x="0" y="0"/>
                  </a:lnTo>
                  <a:lnTo>
                    <a:pt x="0" y="6053"/>
                  </a:lnTo>
                  <a:close/>
                </a:path>
              </a:pathLst>
            </a:custGeom>
            <a:noFill/>
            <a:ln w="25908">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 name="Freeform 13"/>
            <p:cNvSpPr>
              <a:spLocks/>
            </p:cNvSpPr>
            <p:nvPr/>
          </p:nvSpPr>
          <p:spPr bwMode="auto">
            <a:xfrm>
              <a:off x="628" y="2171"/>
              <a:ext cx="17940" cy="1303"/>
            </a:xfrm>
            <a:custGeom>
              <a:avLst/>
              <a:gdLst>
                <a:gd name="T0" fmla="+- 0 628 628"/>
                <a:gd name="T1" fmla="*/ T0 w 17940"/>
                <a:gd name="T2" fmla="+- 0 3474 2171"/>
                <a:gd name="T3" fmla="*/ 3474 h 1303"/>
                <a:gd name="T4" fmla="+- 0 18568 628"/>
                <a:gd name="T5" fmla="*/ T4 w 17940"/>
                <a:gd name="T6" fmla="+- 0 3474 2171"/>
                <a:gd name="T7" fmla="*/ 3474 h 1303"/>
                <a:gd name="T8" fmla="+- 0 18568 628"/>
                <a:gd name="T9" fmla="*/ T8 w 17940"/>
                <a:gd name="T10" fmla="+- 0 2171 2171"/>
                <a:gd name="T11" fmla="*/ 2171 h 1303"/>
                <a:gd name="T12" fmla="+- 0 628 628"/>
                <a:gd name="T13" fmla="*/ T12 w 17940"/>
                <a:gd name="T14" fmla="+- 0 2171 2171"/>
                <a:gd name="T15" fmla="*/ 2171 h 1303"/>
                <a:gd name="T16" fmla="+- 0 628 628"/>
                <a:gd name="T17" fmla="*/ T16 w 17940"/>
                <a:gd name="T18" fmla="+- 0 3474 2171"/>
                <a:gd name="T19" fmla="*/ 3474 h 1303"/>
              </a:gdLst>
              <a:ahLst/>
              <a:cxnLst>
                <a:cxn ang="0">
                  <a:pos x="T1" y="T3"/>
                </a:cxn>
                <a:cxn ang="0">
                  <a:pos x="T5" y="T7"/>
                </a:cxn>
                <a:cxn ang="0">
                  <a:pos x="T9" y="T11"/>
                </a:cxn>
                <a:cxn ang="0">
                  <a:pos x="T13" y="T15"/>
                </a:cxn>
                <a:cxn ang="0">
                  <a:pos x="T17" y="T19"/>
                </a:cxn>
              </a:cxnLst>
              <a:rect l="0" t="0" r="r" b="b"/>
              <a:pathLst>
                <a:path w="17940" h="1303">
                  <a:moveTo>
                    <a:pt x="0" y="1303"/>
                  </a:moveTo>
                  <a:lnTo>
                    <a:pt x="17940" y="1303"/>
                  </a:lnTo>
                  <a:lnTo>
                    <a:pt x="17940" y="0"/>
                  </a:lnTo>
                  <a:lnTo>
                    <a:pt x="0" y="0"/>
                  </a:lnTo>
                  <a:lnTo>
                    <a:pt x="0" y="1303"/>
                  </a:lnTo>
                  <a:close/>
                </a:path>
              </a:pathLst>
            </a:custGeom>
            <a:solidFill>
              <a:srgbClr val="FFDB5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 name="Freeform 14"/>
            <p:cNvSpPr>
              <a:spLocks/>
            </p:cNvSpPr>
            <p:nvPr/>
          </p:nvSpPr>
          <p:spPr bwMode="auto">
            <a:xfrm>
              <a:off x="628" y="2171"/>
              <a:ext cx="17940" cy="1303"/>
            </a:xfrm>
            <a:custGeom>
              <a:avLst/>
              <a:gdLst>
                <a:gd name="T0" fmla="+- 0 628 628"/>
                <a:gd name="T1" fmla="*/ T0 w 17940"/>
                <a:gd name="T2" fmla="+- 0 3474 2171"/>
                <a:gd name="T3" fmla="*/ 3474 h 1303"/>
                <a:gd name="T4" fmla="+- 0 18568 628"/>
                <a:gd name="T5" fmla="*/ T4 w 17940"/>
                <a:gd name="T6" fmla="+- 0 3474 2171"/>
                <a:gd name="T7" fmla="*/ 3474 h 1303"/>
                <a:gd name="T8" fmla="+- 0 18568 628"/>
                <a:gd name="T9" fmla="*/ T8 w 17940"/>
                <a:gd name="T10" fmla="+- 0 2171 2171"/>
                <a:gd name="T11" fmla="*/ 2171 h 1303"/>
                <a:gd name="T12" fmla="+- 0 628 628"/>
                <a:gd name="T13" fmla="*/ T12 w 17940"/>
                <a:gd name="T14" fmla="+- 0 2171 2171"/>
                <a:gd name="T15" fmla="*/ 2171 h 1303"/>
                <a:gd name="T16" fmla="+- 0 628 628"/>
                <a:gd name="T17" fmla="*/ T16 w 17940"/>
                <a:gd name="T18" fmla="+- 0 3474 2171"/>
                <a:gd name="T19" fmla="*/ 3474 h 1303"/>
              </a:gdLst>
              <a:ahLst/>
              <a:cxnLst>
                <a:cxn ang="0">
                  <a:pos x="T1" y="T3"/>
                </a:cxn>
                <a:cxn ang="0">
                  <a:pos x="T5" y="T7"/>
                </a:cxn>
                <a:cxn ang="0">
                  <a:pos x="T9" y="T11"/>
                </a:cxn>
                <a:cxn ang="0">
                  <a:pos x="T13" y="T15"/>
                </a:cxn>
                <a:cxn ang="0">
                  <a:pos x="T17" y="T19"/>
                </a:cxn>
              </a:cxnLst>
              <a:rect l="0" t="0" r="r" b="b"/>
              <a:pathLst>
                <a:path w="17940" h="1303">
                  <a:moveTo>
                    <a:pt x="0" y="1303"/>
                  </a:moveTo>
                  <a:lnTo>
                    <a:pt x="17940" y="1303"/>
                  </a:lnTo>
                  <a:lnTo>
                    <a:pt x="17940" y="0"/>
                  </a:lnTo>
                  <a:lnTo>
                    <a:pt x="0" y="0"/>
                  </a:lnTo>
                  <a:lnTo>
                    <a:pt x="0" y="1303"/>
                  </a:lnTo>
                  <a:close/>
                </a:path>
              </a:pathLst>
            </a:custGeom>
            <a:noFill/>
            <a:ln w="25908">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pic>
          <p:nvPicPr>
            <p:cNvPr id="16"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52" y="2239"/>
              <a:ext cx="1116" cy="1116"/>
            </a:xfrm>
            <a:prstGeom prst="rect">
              <a:avLst/>
            </a:prstGeom>
            <a:noFill/>
            <a:extLst>
              <a:ext uri="{909E8E84-426E-40DD-AFC4-6F175D3DCCD1}">
                <a14:hiddenFill xmlns:a14="http://schemas.microsoft.com/office/drawing/2010/main">
                  <a:solidFill>
                    <a:srgbClr val="FFFFFF"/>
                  </a:solidFill>
                </a14:hiddenFill>
              </a:ext>
            </a:extLst>
          </p:spPr>
        </p:pic>
      </p:grpSp>
      <p:sp>
        <p:nvSpPr>
          <p:cNvPr id="18" name="TextBox 17"/>
          <p:cNvSpPr txBox="1"/>
          <p:nvPr/>
        </p:nvSpPr>
        <p:spPr>
          <a:xfrm>
            <a:off x="4276437" y="1236941"/>
            <a:ext cx="2059709" cy="369332"/>
          </a:xfrm>
          <a:prstGeom prst="rect">
            <a:avLst/>
          </a:prstGeom>
          <a:noFill/>
        </p:spPr>
        <p:txBody>
          <a:bodyPr wrap="square" rtlCol="0">
            <a:spAutoFit/>
          </a:bodyPr>
          <a:lstStyle/>
          <a:p>
            <a:r>
              <a:rPr lang="en-GB" b="1" dirty="0"/>
              <a:t>ASK</a:t>
            </a:r>
          </a:p>
        </p:txBody>
      </p:sp>
    </p:spTree>
    <p:custDataLst>
      <p:tags r:id="rId1"/>
    </p:custDataLst>
    <p:extLst>
      <p:ext uri="{BB962C8B-B14F-4D97-AF65-F5344CB8AC3E}">
        <p14:creationId xmlns:p14="http://schemas.microsoft.com/office/powerpoint/2010/main" val="33736339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ce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473</TotalTime>
  <Words>1920</Words>
  <Application>Microsoft Office PowerPoint</Application>
  <PresentationFormat>Widescreen</PresentationFormat>
  <Paragraphs>96</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Open Sans</vt:lpstr>
      <vt:lpstr>Symbol</vt:lpstr>
      <vt:lpstr>Times New Roman</vt:lpstr>
      <vt:lpstr>Trebuchet MS</vt:lpstr>
      <vt:lpstr>Tw Cen MT</vt:lpstr>
      <vt:lpstr>Wingdings 3</vt:lpstr>
      <vt:lpstr>Facet</vt:lpstr>
      <vt:lpstr>Professional Curiosity - Practice Guide</vt:lpstr>
      <vt:lpstr>What is it? </vt:lpstr>
      <vt:lpstr>PowerPoint Presentation</vt:lpstr>
      <vt:lpstr>Professional curiosity is a combination of looking, listening, asking direct questions, checking out and reflecting on information received. It means:  </vt:lpstr>
      <vt:lpstr>Why is it important?       </vt:lpstr>
      <vt:lpstr>HOW TO REPSOND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Denbighshire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TRIAWD GWENWYNIG – BRIFFIAD 7 MUNUD  TOXIC TRIO – 7 MINUTE BRIEFING</dc:title>
  <dc:creator>Pauline Bird</dc:creator>
  <cp:lastModifiedBy>Sam Jones</cp:lastModifiedBy>
  <cp:revision>44</cp:revision>
  <dcterms:created xsi:type="dcterms:W3CDTF">2017-10-11T14:35:31Z</dcterms:created>
  <dcterms:modified xsi:type="dcterms:W3CDTF">2023-07-17T13:56:20Z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15BB6895-756A-4028-9AA9-D1406F63701B</vt:lpwstr>
  </property>
  <property fmtid="{D5CDD505-2E9C-101B-9397-08002B2CF9AE}" pid="3" name="ArticulatePath">
    <vt:lpwstr>7-Minute-Briefings-Curiosity WGSB</vt:lpwstr>
  </property>
</Properties>
</file>