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6" r:id="rId1"/>
  </p:sldMasterIdLst>
  <p:notesMasterIdLst>
    <p:notesMasterId r:id="rId15"/>
  </p:notesMasterIdLst>
  <p:sldIdLst>
    <p:sldId id="256" r:id="rId2"/>
    <p:sldId id="257" r:id="rId3"/>
    <p:sldId id="265" r:id="rId4"/>
    <p:sldId id="258" r:id="rId5"/>
    <p:sldId id="259" r:id="rId6"/>
    <p:sldId id="260" r:id="rId7"/>
    <p:sldId id="261" r:id="rId8"/>
    <p:sldId id="262" r:id="rId9"/>
    <p:sldId id="263" r:id="rId10"/>
    <p:sldId id="264" r:id="rId11"/>
    <p:sldId id="267" r:id="rId12"/>
    <p:sldId id="269" r:id="rId13"/>
    <p:sldId id="268" r:id="rId14"/>
  </p:sldIdLst>
  <p:sldSz cx="12192000" cy="6858000"/>
  <p:notesSz cx="6858000" cy="9144000"/>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327"/>
  </p:normalViewPr>
  <p:slideViewPr>
    <p:cSldViewPr snapToGrid="0">
      <p:cViewPr>
        <p:scale>
          <a:sx n="140" d="100"/>
          <a:sy n="140" d="100"/>
        </p:scale>
        <p:origin x="712" y="-48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B65E42-110B-E942-9F35-E40146BBC241}" type="datetimeFigureOut">
              <a:rPr lang="en-US" smtClean="0"/>
              <a:t>11/24/23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1D14BF-98BB-0B46-B6F5-BDCAECBCD3E6}" type="slidenum">
              <a:rPr lang="en-US" smtClean="0"/>
              <a:t>‹#›</a:t>
            </a:fld>
            <a:endParaRPr lang="en-US"/>
          </a:p>
        </p:txBody>
      </p:sp>
    </p:spTree>
    <p:extLst>
      <p:ext uri="{BB962C8B-B14F-4D97-AF65-F5344CB8AC3E}">
        <p14:creationId xmlns:p14="http://schemas.microsoft.com/office/powerpoint/2010/main" val="54273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1D14BF-98BB-0B46-B6F5-BDCAECBCD3E6}" type="slidenum">
              <a:rPr lang="en-US" smtClean="0"/>
              <a:t>3</a:t>
            </a:fld>
            <a:endParaRPr lang="en-US"/>
          </a:p>
        </p:txBody>
      </p:sp>
    </p:spTree>
    <p:extLst>
      <p:ext uri="{BB962C8B-B14F-4D97-AF65-F5344CB8AC3E}">
        <p14:creationId xmlns:p14="http://schemas.microsoft.com/office/powerpoint/2010/main" val="329356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1D14BF-98BB-0B46-B6F5-BDCAECBCD3E6}" type="slidenum">
              <a:rPr lang="en-US" smtClean="0"/>
              <a:t>8</a:t>
            </a:fld>
            <a:endParaRPr lang="en-US"/>
          </a:p>
        </p:txBody>
      </p:sp>
    </p:spTree>
    <p:extLst>
      <p:ext uri="{BB962C8B-B14F-4D97-AF65-F5344CB8AC3E}">
        <p14:creationId xmlns:p14="http://schemas.microsoft.com/office/powerpoint/2010/main" val="3169567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651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23251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51774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39747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5358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60614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877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641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03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42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6843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3952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9524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3613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881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11/24/23</a:t>
            </a:fld>
            <a:endParaRPr lang="en-US" dirty="0"/>
          </a:p>
        </p:txBody>
      </p:sp>
    </p:spTree>
    <p:extLst>
      <p:ext uri="{BB962C8B-B14F-4D97-AF65-F5344CB8AC3E}">
        <p14:creationId xmlns:p14="http://schemas.microsoft.com/office/powerpoint/2010/main" val="177605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11/24/23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126409"/>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8" Type="http://schemas.openxmlformats.org/officeDocument/2006/relationships/hyperlink" Target="https://www.gov.uk/government/publications/national-review-into-the-murders-of-arthur-labinjo-hughes-and-star-hobson" TargetMode="External"/><Relationship Id="rId3" Type="http://schemas.openxmlformats.org/officeDocument/2006/relationships/hyperlink" Target="https://www.ajpmonline.org/article/S0749-3797%2820%2930058-1/fulltext" TargetMode="External"/><Relationship Id="rId7" Type="http://schemas.openxmlformats.org/officeDocument/2006/relationships/hyperlink" Target="https://www.theguardian.com/society/2021/dec/19/child-deaths-policy-social-care" TargetMode="External"/><Relationship Id="rId2" Type="http://schemas.openxmlformats.org/officeDocument/2006/relationships/slideLayout" Target="../slideLayouts/slideLayout4.xml"/><Relationship Id="rId1" Type="http://schemas.openxmlformats.org/officeDocument/2006/relationships/tags" Target="../tags/tag12.xml"/><Relationship Id="rId6" Type="http://schemas.openxmlformats.org/officeDocument/2006/relationships/hyperlink" Target="https://academic.oup.com/bjsw/article/48/6/1508/4604651" TargetMode="External"/><Relationship Id="rId5" Type="http://schemas.openxmlformats.org/officeDocument/2006/relationships/hyperlink" Target="https://www.affective-science.org/pubs/2020/barrett-2020-commentary-hypotheses.pdf" TargetMode="External"/><Relationship Id="rId4" Type="http://schemas.openxmlformats.org/officeDocument/2006/relationships/hyperlink" Target="https://www.panmacmillan.com/authors/lisa-feldman-barrett/how-emotions-are-made/9781509837526" TargetMode="External"/><Relationship Id="rId9" Type="http://schemas.openxmlformats.org/officeDocument/2006/relationships/hyperlink" Target="https://onlinelibrary.wiley.com/doi/epdf/10.1002/j.1467-8438.2006.tb00704.x"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ccinform.co.uk/practice-guidance/adhd-or-trauma-working-with-the-potential-for-misdiagnosis/" TargetMode="External"/><Relationship Id="rId3" Type="http://schemas.openxmlformats.org/officeDocument/2006/relationships/hyperlink" Target="https://journals.sagepub.com/doi/10.1177/26344041211007831" TargetMode="External"/><Relationship Id="rId7" Type="http://schemas.openxmlformats.org/officeDocument/2006/relationships/hyperlink" Target="https://library.nspcc.org.uk/HeritageScripts/Hapi.dll/retrieve2?SetID=28250884-5BC4-4C69-AE66-E2BD2BA8653D&amp;searchterm=family%20u&amp;Fields=%40&amp;Media=%23&amp;Bool=AND&amp;SearchPrecision=20&amp;SortOrder=Y1&amp;Offset=1&amp;Direction=%2E&amp;Dispfmt=F&amp;Dispfmt_b=B27&amp;Dispfmt_f=F13&amp;DataSetName=LIVEDATA" TargetMode="External"/><Relationship Id="rId2" Type="http://schemas.openxmlformats.org/officeDocument/2006/relationships/slideLayout" Target="../slideLayouts/slideLayout4.xml"/><Relationship Id="rId1" Type="http://schemas.openxmlformats.org/officeDocument/2006/relationships/tags" Target="../tags/tag13.xml"/><Relationship Id="rId6" Type="http://schemas.openxmlformats.org/officeDocument/2006/relationships/hyperlink" Target="http://ibrary.nspcc.org.uk/HeritageScripts/Hapi.dll/filetransfer/2018NorfolkFamilyUOverview.pdf?filename=CC18C70DB7C8C3D49403BB94EB176F95207E5F66235DCA89651F5ED2BA5DA9311A353B626FCA1241A3DF9A45CF4BBB4919BBC85C7A712381B9CC204E35C52224738469E50B189F15BF70DAE73105C725B989422CDB1F26897B84865E224971&amp;DataSetName=LIVEDATA" TargetMode="External"/><Relationship Id="rId5" Type="http://schemas.openxmlformats.org/officeDocument/2006/relationships/hyperlink" Target="https://academic.oup.com/bjsw/article/47/4/1007/2622323" TargetMode="External"/><Relationship Id="rId4" Type="http://schemas.openxmlformats.org/officeDocument/2006/relationships/hyperlink" Target="http://news.bbc.co.uk/1/hi/england/2580493.stm?storyLink=%2523" TargetMode="External"/><Relationship Id="rId9" Type="http://schemas.openxmlformats.org/officeDocument/2006/relationships/hyperlink" Target="https://www.ccinform.co.uk/practice-guidance/guide-to-shame-and-recognising-how-it-may-present-in-children-and-adults-in-the-child-protection-system/"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academic.oup.com/bjsw/article/52/1/554/6134870" TargetMode="External"/><Relationship Id="rId3" Type="http://schemas.openxmlformats.org/officeDocument/2006/relationships/hyperlink" Target="https://uk.jkp.com/products/creating-loving-attachments" TargetMode="External"/><Relationship Id="rId7" Type="http://schemas.openxmlformats.org/officeDocument/2006/relationships/hyperlink" Target="https://learning.nspcc.org.uk/media/2826/child-safeguarding-practice-review-panel-arthur-labinjo-hughes-star-hobson-caspar-briefing.pdf" TargetMode="External"/><Relationship Id="rId2" Type="http://schemas.openxmlformats.org/officeDocument/2006/relationships/slideLayout" Target="../slideLayouts/slideLayout4.xml"/><Relationship Id="rId1" Type="http://schemas.openxmlformats.org/officeDocument/2006/relationships/tags" Target="../tags/tag14.xml"/><Relationship Id="rId6" Type="http://schemas.openxmlformats.org/officeDocument/2006/relationships/hyperlink" Target="https://restorativemedicine.org/wp-content/uploads/2012/09/Stress-and-the-Biology-of-Addiction.pdf" TargetMode="External"/><Relationship Id="rId5" Type="http://schemas.openxmlformats.org/officeDocument/2006/relationships/hyperlink" Target="https://www.routledge.com/Attachment-Theory-Social-Developmental-and-Clinical-Perspectives/Goldberg-Muir-Kerr/p/book/9780881633290" TargetMode="External"/><Relationship Id="rId4" Type="http://schemas.openxmlformats.org/officeDocument/2006/relationships/hyperlink" Target="https://pubmed.ncbi.nlm.nih.gov/22583101/" TargetMode="External"/><Relationship Id="rId9" Type="http://schemas.openxmlformats.org/officeDocument/2006/relationships/hyperlink" Target="https://ueaeprints.uea.ac.uk/id/eprint/72448/"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624949/TheMunroReview-Part_one.pdf" TargetMode="External"/><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hyperlink" Target="https://www.gov.uk/government/publications/the-victoria-climbie-inquiry-report-of-an-inquiry-by-lord-laming" TargetMode="External"/><Relationship Id="rId4" Type="http://schemas.openxmlformats.org/officeDocument/2006/relationships/hyperlink" Target="https://www.knowsleyscp.org.uk/wp-content/uploads/2019/12/Daniel-Pelka-Serious-Case-Review-Overview-Report-2015.pdf"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hyperlink" Target="https://www.cwmtafmorgannwgsafeguardingboard.co.uk/En/NewsEvents/2022/LoganMwangiChildPracticeReview.aspx" TargetMode="External"/><Relationship Id="rId4" Type="http://schemas.openxmlformats.org/officeDocument/2006/relationships/hyperlink" Target="https://www.gov.uk/government/publications/national-review-into-the-murders-of-arthur-labinjo-hughes-and-star-hobson"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2362" y="2255386"/>
            <a:ext cx="9861038" cy="1990794"/>
          </a:xfrm>
        </p:spPr>
        <p:txBody>
          <a:bodyPr>
            <a:normAutofit/>
          </a:bodyPr>
          <a:lstStyle/>
          <a:p>
            <a:pPr algn="ctr"/>
            <a:r>
              <a:rPr lang="cy-GB" dirty="0">
                <a:latin typeface="Arial" panose="020B0604020202020204" pitchFamily="34" charset="0"/>
                <a:cs typeface="Arial" panose="020B0604020202020204" pitchFamily="34" charset="0"/>
              </a:rPr>
              <a:t>Chwilfrydedd Proffesiynol</a:t>
            </a:r>
            <a:br>
              <a:rPr lang="cy-GB" dirty="0">
                <a:latin typeface="Arial" panose="020B0604020202020204" pitchFamily="34" charset="0"/>
                <a:cs typeface="Arial" panose="020B0604020202020204" pitchFamily="34" charset="0"/>
              </a:rPr>
            </a:br>
            <a:r>
              <a:rPr lang="cy-GB" dirty="0">
                <a:latin typeface="Arial" panose="020B0604020202020204" pitchFamily="34" charset="0"/>
                <a:cs typeface="Arial" panose="020B0604020202020204" pitchFamily="34" charset="0"/>
              </a:rPr>
              <a:t>- Canllaw Ymarfer</a:t>
            </a:r>
          </a:p>
        </p:txBody>
      </p:sp>
      <p:pic>
        <p:nvPicPr>
          <p:cNvPr id="5" name="Picture 4" descr="WGSB Logo_"/>
          <p:cNvPicPr/>
          <p:nvPr/>
        </p:nvPicPr>
        <p:blipFill>
          <a:blip r:embed="rId3">
            <a:extLst>
              <a:ext uri="{28A0092B-C50C-407E-A947-70E740481C1C}">
                <a14:useLocalDpi xmlns:a14="http://schemas.microsoft.com/office/drawing/2010/main" val="0"/>
              </a:ext>
            </a:extLst>
          </a:blip>
          <a:srcRect/>
          <a:stretch>
            <a:fillRect/>
          </a:stretch>
        </p:blipFill>
        <p:spPr bwMode="auto">
          <a:xfrm>
            <a:off x="4805853" y="580256"/>
            <a:ext cx="1675130" cy="1675130"/>
          </a:xfrm>
          <a:prstGeom prst="rect">
            <a:avLst/>
          </a:prstGeom>
          <a:noFill/>
          <a:ln>
            <a:noFill/>
          </a:ln>
        </p:spPr>
      </p:pic>
    </p:spTree>
    <p:custDataLst>
      <p:tags r:id="rId1"/>
    </p:custDataLst>
    <p:extLst>
      <p:ext uri="{BB962C8B-B14F-4D97-AF65-F5344CB8AC3E}">
        <p14:creationId xmlns:p14="http://schemas.microsoft.com/office/powerpoint/2010/main" val="183115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a:grpSpLocks/>
          </p:cNvGrpSpPr>
          <p:nvPr/>
        </p:nvGrpSpPr>
        <p:grpSpPr bwMode="auto">
          <a:xfrm>
            <a:off x="379672" y="1413164"/>
            <a:ext cx="9059891" cy="4351684"/>
            <a:chOff x="628" y="2171"/>
            <a:chExt cx="17947" cy="7356"/>
          </a:xfrm>
        </p:grpSpPr>
        <p:sp>
          <p:nvSpPr>
            <p:cNvPr id="11" name="Freeform 10"/>
            <p:cNvSpPr>
              <a:spLocks/>
            </p:cNvSpPr>
            <p:nvPr/>
          </p:nvSpPr>
          <p:spPr bwMode="auto">
            <a:xfrm>
              <a:off x="628" y="3474"/>
              <a:ext cx="17947" cy="6053"/>
            </a:xfrm>
            <a:custGeom>
              <a:avLst/>
              <a:gdLst>
                <a:gd name="T0" fmla="+- 0 628 628"/>
                <a:gd name="T1" fmla="*/ T0 w 17947"/>
                <a:gd name="T2" fmla="+- 0 9527 3474"/>
                <a:gd name="T3" fmla="*/ 9527 h 6053"/>
                <a:gd name="T4" fmla="+- 0 18575 628"/>
                <a:gd name="T5" fmla="*/ T4 w 17947"/>
                <a:gd name="T6" fmla="+- 0 9527 3474"/>
                <a:gd name="T7" fmla="*/ 9527 h 6053"/>
                <a:gd name="T8" fmla="+- 0 18575 628"/>
                <a:gd name="T9" fmla="*/ T8 w 17947"/>
                <a:gd name="T10" fmla="+- 0 3474 3474"/>
                <a:gd name="T11" fmla="*/ 3474 h 6053"/>
                <a:gd name="T12" fmla="+- 0 628 628"/>
                <a:gd name="T13" fmla="*/ T12 w 17947"/>
                <a:gd name="T14" fmla="+- 0 3474 3474"/>
                <a:gd name="T15" fmla="*/ 3474 h 6053"/>
                <a:gd name="T16" fmla="+- 0 628 628"/>
                <a:gd name="T17" fmla="*/ T16 w 17947"/>
                <a:gd name="T18" fmla="+- 0 9527 3474"/>
                <a:gd name="T19" fmla="*/ 9527 h 6053"/>
              </a:gdLst>
              <a:ahLst/>
              <a:cxnLst>
                <a:cxn ang="0">
                  <a:pos x="T1" y="T3"/>
                </a:cxn>
                <a:cxn ang="0">
                  <a:pos x="T5" y="T7"/>
                </a:cxn>
                <a:cxn ang="0">
                  <a:pos x="T9" y="T11"/>
                </a:cxn>
                <a:cxn ang="0">
                  <a:pos x="T13" y="T15"/>
                </a:cxn>
                <a:cxn ang="0">
                  <a:pos x="T17" y="T19"/>
                </a:cxn>
              </a:cxnLst>
              <a:rect l="0" t="0" r="r" b="b"/>
              <a:pathLst>
                <a:path w="17947" h="6053">
                  <a:moveTo>
                    <a:pt x="0" y="6053"/>
                  </a:moveTo>
                  <a:lnTo>
                    <a:pt x="17947" y="6053"/>
                  </a:lnTo>
                  <a:lnTo>
                    <a:pt x="17947" y="0"/>
                  </a:lnTo>
                  <a:lnTo>
                    <a:pt x="0" y="0"/>
                  </a:lnTo>
                  <a:lnTo>
                    <a:pt x="0" y="605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19" name="Freeform 18"/>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solidFill>
              <a:srgbClr val="DEBC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0" name="Freeform 19"/>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pic>
          <p:nvPicPr>
            <p:cNvPr id="21"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11" y="2282"/>
              <a:ext cx="1061" cy="1061"/>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TextBox 2"/>
          <p:cNvSpPr txBox="1"/>
          <p:nvPr/>
        </p:nvSpPr>
        <p:spPr>
          <a:xfrm>
            <a:off x="4304145" y="1613915"/>
            <a:ext cx="2290618" cy="369332"/>
          </a:xfrm>
          <a:prstGeom prst="rect">
            <a:avLst/>
          </a:prstGeom>
          <a:noFill/>
        </p:spPr>
        <p:txBody>
          <a:bodyPr wrap="square" rtlCol="0">
            <a:spAutoFit/>
          </a:bodyPr>
          <a:lstStyle/>
          <a:p>
            <a:r>
              <a:rPr lang="cy-GB" b="1" dirty="0"/>
              <a:t>GWIRIO</a:t>
            </a:r>
            <a:endParaRPr lang="cy-GB" dirty="0"/>
          </a:p>
        </p:txBody>
      </p:sp>
      <p:sp>
        <p:nvSpPr>
          <p:cNvPr id="4" name="TextBox 3"/>
          <p:cNvSpPr txBox="1"/>
          <p:nvPr/>
        </p:nvSpPr>
        <p:spPr>
          <a:xfrm>
            <a:off x="609600" y="2503055"/>
            <a:ext cx="7721600" cy="2862322"/>
          </a:xfrm>
          <a:prstGeom prst="rect">
            <a:avLst/>
          </a:prstGeom>
          <a:noFill/>
        </p:spPr>
        <p:txBody>
          <a:bodyPr wrap="square" rtlCol="0">
            <a:spAutoFit/>
          </a:bodyPr>
          <a:lstStyle/>
          <a:p>
            <a:pPr marL="285750" lvl="0" indent="-285750">
              <a:buFont typeface="Arial" panose="020B0604020202020204" pitchFamily="34" charset="0"/>
              <a:buChar char="•"/>
            </a:pPr>
            <a:r>
              <a:rPr lang="cy-GB" dirty="0"/>
              <a:t>A oes gweithwyr proffesiynol eraill yn gysylltiedig?</a:t>
            </a:r>
          </a:p>
          <a:p>
            <a:pPr marL="285750" lvl="0" indent="-285750">
              <a:buFont typeface="Arial" panose="020B0604020202020204" pitchFamily="34" charset="0"/>
              <a:buChar char="•"/>
            </a:pPr>
            <a:r>
              <a:rPr lang="cy-GB" dirty="0"/>
              <a:t>A yw’r gweithwyr proffesiynol eraill wedi sylwi ar yr un pethau â chi?</a:t>
            </a:r>
          </a:p>
          <a:p>
            <a:pPr marL="285750" lvl="0" indent="-285750">
              <a:buFont typeface="Arial" panose="020B0604020202020204" pitchFamily="34" charset="0"/>
              <a:buChar char="•"/>
            </a:pPr>
            <a:r>
              <a:rPr lang="cy-GB" dirty="0"/>
              <a:t>A yw pethau tebyg neu wahanol yn cael eu dweud wrth y gweithwyr proffesiynol?</a:t>
            </a:r>
          </a:p>
          <a:p>
            <a:pPr marL="285750" lvl="0" indent="-285750">
              <a:buFont typeface="Arial" panose="020B0604020202020204" pitchFamily="34" charset="0"/>
              <a:buChar char="•"/>
            </a:pPr>
            <a:r>
              <a:rPr lang="cy-GB" dirty="0"/>
              <a:t>A oes eraill sy’n pryderu? Os oes, pa gamau a gymerwyd hyd yn hyn ac a oes rhywbeth arall y dylid neu y gellid ei wneud gennych chi neu rywun arall?</a:t>
            </a:r>
          </a:p>
          <a:p>
            <a:pPr marL="285750" lvl="0" indent="-285750">
              <a:buFont typeface="Arial" panose="020B0604020202020204" pitchFamily="34" charset="0"/>
              <a:buChar char="•"/>
            </a:pPr>
            <a:r>
              <a:rPr lang="cy-GB" dirty="0"/>
              <a:t>A yw’r holl asiantaethau’n rhannu gwybodaeth berthnasol â’i gilydd?</a:t>
            </a:r>
          </a:p>
          <a:p>
            <a:pPr marL="285750" lvl="0" indent="-285750">
              <a:buFont typeface="Arial" panose="020B0604020202020204" pitchFamily="34" charset="0"/>
              <a:buChar char="•"/>
            </a:pPr>
            <a:r>
              <a:rPr lang="cy-GB" dirty="0"/>
              <a:t>A ydych yn gweld y darlun cyfan?</a:t>
            </a:r>
          </a:p>
          <a:p>
            <a:pPr marL="285750" indent="-285750">
              <a:buFont typeface="Arial" panose="020B0604020202020204" pitchFamily="34" charset="0"/>
              <a:buChar char="•"/>
            </a:pPr>
            <a:r>
              <a:rPr lang="cy-GB" dirty="0">
                <a:solidFill>
                  <a:srgbClr val="FF0000"/>
                </a:solidFill>
              </a:rPr>
              <a:t>Dolennau at ddeunydd darllen ychwanegol</a:t>
            </a:r>
          </a:p>
        </p:txBody>
      </p:sp>
    </p:spTree>
    <p:custDataLst>
      <p:tags r:id="rId1"/>
    </p:custDataLst>
    <p:extLst>
      <p:ext uri="{BB962C8B-B14F-4D97-AF65-F5344CB8AC3E}">
        <p14:creationId xmlns:p14="http://schemas.microsoft.com/office/powerpoint/2010/main" val="3569357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0008" y="117693"/>
            <a:ext cx="10828421" cy="6463308"/>
          </a:xfrm>
          <a:prstGeom prst="rect">
            <a:avLst/>
          </a:prstGeom>
        </p:spPr>
        <p:txBody>
          <a:bodyPr wrap="square">
            <a:spAutoFit/>
          </a:bodyPr>
          <a:lstStyle/>
          <a:p>
            <a:pPr lvl="0"/>
            <a:r>
              <a:rPr lang="cy-GB" b="1" dirty="0">
                <a:solidFill>
                  <a:srgbClr val="333333"/>
                </a:solidFill>
                <a:latin typeface="Open Sans" panose="020B0606030504020204" pitchFamily="34" charset="0"/>
              </a:rPr>
              <a:t>Cyfeiriadau a deunydd darllen ychwanegol</a:t>
            </a:r>
            <a:r>
              <a:rPr lang="en-GB" b="1" dirty="0">
                <a:solidFill>
                  <a:srgbClr val="333333"/>
                </a:solidFill>
                <a:latin typeface="Open Sans" panose="020B0606030504020204" pitchFamily="34" charset="0"/>
              </a:rPr>
              <a:t>:</a:t>
            </a:r>
          </a:p>
          <a:p>
            <a:pPr lvl="0"/>
            <a:r>
              <a:rPr lang="en-GB" dirty="0" err="1">
                <a:solidFill>
                  <a:srgbClr val="333333"/>
                </a:solidFill>
                <a:latin typeface="Open Sans" panose="020B0606030504020204" pitchFamily="34" charset="0"/>
              </a:rPr>
              <a:t>Anda</a:t>
            </a:r>
            <a:r>
              <a:rPr lang="en-GB" dirty="0">
                <a:solidFill>
                  <a:srgbClr val="333333"/>
                </a:solidFill>
                <a:latin typeface="Open Sans" panose="020B0606030504020204" pitchFamily="34" charset="0"/>
              </a:rPr>
              <a:t>, R. F., Porter, L. E., a Brown, D. W.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3"/>
              </a:rPr>
              <a:t>‘Inside the adverse childhood experience score: Strengths, limitations, and misapplications’</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American Journal of Preventive Medicine</a:t>
            </a:r>
            <a:r>
              <a:rPr lang="en-GB" dirty="0">
                <a:solidFill>
                  <a:srgbClr val="333333"/>
                </a:solidFill>
                <a:latin typeface="Open Sans" panose="020B0606030504020204" pitchFamily="34" charset="0"/>
              </a:rPr>
              <a:t>, 59(2), 293-295</a:t>
            </a:r>
          </a:p>
          <a:p>
            <a:pPr lvl="0"/>
            <a:r>
              <a:rPr lang="en-GB" dirty="0">
                <a:solidFill>
                  <a:srgbClr val="333333"/>
                </a:solidFill>
                <a:latin typeface="Open Sans" panose="020B0606030504020204" pitchFamily="34" charset="0"/>
              </a:rPr>
              <a:t>Barrett, L. F. (2017)</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hlinkClick r:id="rId4"/>
              </a:rPr>
              <a:t>How emotions are made: The secret life of the brain</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Pan Macmillan</a:t>
            </a:r>
          </a:p>
          <a:p>
            <a:pPr lvl="0"/>
            <a:r>
              <a:rPr lang="en-GB" dirty="0">
                <a:solidFill>
                  <a:srgbClr val="333333"/>
                </a:solidFill>
                <a:latin typeface="Open Sans" panose="020B0606030504020204" pitchFamily="34" charset="0"/>
              </a:rPr>
              <a:t>Barrett, L.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5"/>
              </a:rPr>
              <a:t>Hypotheses about emotional development in the theory of constructed emotion: A response to developmental perspectives on how emotions are made</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Human Development</a:t>
            </a:r>
            <a:r>
              <a:rPr lang="en-GB" dirty="0">
                <a:solidFill>
                  <a:srgbClr val="333333"/>
                </a:solidFill>
                <a:latin typeface="Open Sans" panose="020B0606030504020204" pitchFamily="34" charset="0"/>
              </a:rPr>
              <a:t>, 64(2), 52-54</a:t>
            </a:r>
          </a:p>
          <a:p>
            <a:pPr lvl="0"/>
            <a:r>
              <a:rPr lang="en-GB" dirty="0">
                <a:solidFill>
                  <a:srgbClr val="333333"/>
                </a:solidFill>
                <a:latin typeface="Open Sans" panose="020B0606030504020204" pitchFamily="34" charset="0"/>
              </a:rPr>
              <a:t>Burton, V., a Revell, L. (2018)</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6"/>
              </a:rPr>
              <a:t>Professional curiosity in child protection: Thinking the unthinkable in a neo-liberal </a:t>
            </a:r>
            <a:r>
              <a:rPr lang="en-GB" dirty="0" err="1">
                <a:solidFill>
                  <a:srgbClr val="333333"/>
                </a:solidFill>
                <a:latin typeface="Open Sans" panose="020B0606030504020204" pitchFamily="34" charset="0"/>
                <a:hlinkClick r:id="rId6"/>
              </a:rPr>
              <a:t>world</a:t>
            </a:r>
            <a:r>
              <a:rPr lang="en-GB" dirty="0" err="1">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48(6), 1508-1523</a:t>
            </a:r>
          </a:p>
          <a:p>
            <a:pPr lvl="0"/>
            <a:r>
              <a:rPr lang="en-GB" dirty="0">
                <a:solidFill>
                  <a:srgbClr val="333333"/>
                </a:solidFill>
                <a:latin typeface="Open Sans" panose="020B0606030504020204" pitchFamily="34" charset="0"/>
              </a:rPr>
              <a:t>Butler, A.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7"/>
              </a:rPr>
              <a:t>Anger over child deaths should not trigger knee-jerk overhaul of social care policy</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Guardian</a:t>
            </a:r>
            <a:r>
              <a:rPr lang="en-GB" dirty="0">
                <a:solidFill>
                  <a:srgbClr val="333333"/>
                </a:solidFill>
                <a:latin typeface="Open Sans" panose="020B0606030504020204" pitchFamily="34" charset="0"/>
              </a:rPr>
              <a:t>, 19 </a:t>
            </a:r>
            <a:r>
              <a:rPr lang="en-GB" dirty="0" err="1">
                <a:solidFill>
                  <a:srgbClr val="333333"/>
                </a:solidFill>
                <a:latin typeface="Open Sans" panose="020B0606030504020204" pitchFamily="34" charset="0"/>
              </a:rPr>
              <a:t>Rhagfyr</a:t>
            </a:r>
            <a:r>
              <a:rPr lang="en-GB" dirty="0">
                <a:solidFill>
                  <a:srgbClr val="333333"/>
                </a:solidFill>
                <a:latin typeface="Open Sans" panose="020B0606030504020204" pitchFamily="34" charset="0"/>
              </a:rPr>
              <a:t> 2012 (</a:t>
            </a:r>
            <a:r>
              <a:rPr lang="cy-GB" dirty="0">
                <a:solidFill>
                  <a:srgbClr val="333333"/>
                </a:solidFill>
                <a:latin typeface="Open Sans" panose="020B0606030504020204" pitchFamily="34" charset="0"/>
              </a:rPr>
              <a:t>adalwyd 3 Mawrth </a:t>
            </a:r>
            <a:r>
              <a:rPr lang="en-GB" dirty="0">
                <a:solidFill>
                  <a:srgbClr val="333333"/>
                </a:solidFill>
                <a:latin typeface="Open Sans" panose="020B0606030504020204" pitchFamily="34" charset="0"/>
              </a:rPr>
              <a:t>2022)</a:t>
            </a:r>
          </a:p>
          <a:p>
            <a:pPr lvl="0"/>
            <a:r>
              <a:rPr lang="en-GB" dirty="0">
                <a:solidFill>
                  <a:srgbClr val="333333"/>
                </a:solidFill>
                <a:latin typeface="Open Sans" panose="020B0606030504020204" pitchFamily="34" charset="0"/>
              </a:rPr>
              <a:t>Child Safeguarding Practice Review Panel (2022)</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hlinkClick r:id="rId8"/>
              </a:rPr>
              <a:t>Child</a:t>
            </a:r>
            <a:r>
              <a:rPr lang="en-GB" i="1" dirty="0">
                <a:solidFill>
                  <a:srgbClr val="333333"/>
                </a:solidFill>
                <a:latin typeface="Open Sans" panose="020B0606030504020204" pitchFamily="34" charset="0"/>
              </a:rPr>
              <a:t> </a:t>
            </a:r>
            <a:r>
              <a:rPr lang="en-GB" i="1" dirty="0">
                <a:solidFill>
                  <a:srgbClr val="333333"/>
                </a:solidFill>
                <a:latin typeface="Open Sans" panose="020B0606030504020204" pitchFamily="34" charset="0"/>
                <a:hlinkClick r:id="rId8"/>
              </a:rPr>
              <a:t>Protection in England: National review into the murders of Arthur </a:t>
            </a:r>
            <a:r>
              <a:rPr lang="en-GB" i="1" dirty="0" err="1">
                <a:solidFill>
                  <a:srgbClr val="333333"/>
                </a:solidFill>
                <a:latin typeface="Open Sans" panose="020B0606030504020204" pitchFamily="34" charset="0"/>
                <a:hlinkClick r:id="rId8"/>
              </a:rPr>
              <a:t>Labinjo</a:t>
            </a:r>
            <a:r>
              <a:rPr lang="en-GB" i="1" dirty="0">
                <a:solidFill>
                  <a:srgbClr val="333333"/>
                </a:solidFill>
                <a:latin typeface="Open Sans" panose="020B0606030504020204" pitchFamily="34" charset="0"/>
                <a:hlinkClick r:id="rId8"/>
              </a:rPr>
              <a:t>-Hughes and Star Hobson </a:t>
            </a:r>
            <a:endParaRPr lang="en-GB" dirty="0">
              <a:solidFill>
                <a:srgbClr val="333333"/>
              </a:solidFill>
              <a:latin typeface="Open Sans" panose="020B0606030504020204" pitchFamily="34" charset="0"/>
            </a:endParaRPr>
          </a:p>
          <a:p>
            <a:pPr lvl="0"/>
            <a:r>
              <a:rPr lang="en-GB" dirty="0">
                <a:solidFill>
                  <a:srgbClr val="333333"/>
                </a:solidFill>
                <a:latin typeface="Open Sans" panose="020B0606030504020204" pitchFamily="34" charset="0"/>
              </a:rPr>
              <a:t>Crittenden, P. M. (2006)</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9"/>
              </a:rPr>
              <a:t>A dynamic‐maturational model of attachment</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Australian and New Zealand Journal of Family Therapy</a:t>
            </a:r>
            <a:r>
              <a:rPr lang="en-GB" dirty="0">
                <a:solidFill>
                  <a:srgbClr val="333333"/>
                </a:solidFill>
                <a:latin typeface="Open Sans" panose="020B0606030504020204" pitchFamily="34" charset="0"/>
              </a:rPr>
              <a:t>, 27(2), 105-115</a:t>
            </a:r>
          </a:p>
          <a:p>
            <a:pPr lvl="0"/>
            <a:r>
              <a:rPr lang="en-GB" dirty="0">
                <a:solidFill>
                  <a:srgbClr val="333333"/>
                </a:solidFill>
                <a:latin typeface="Open Sans" panose="020B0606030504020204" pitchFamily="34" charset="0"/>
              </a:rPr>
              <a:t>New York, NY: WW Norton &amp; Company</a:t>
            </a:r>
          </a:p>
        </p:txBody>
      </p:sp>
    </p:spTree>
    <p:custDataLst>
      <p:tags r:id="rId1"/>
    </p:custDataLst>
    <p:extLst>
      <p:ext uri="{BB962C8B-B14F-4D97-AF65-F5344CB8AC3E}">
        <p14:creationId xmlns:p14="http://schemas.microsoft.com/office/powerpoint/2010/main" val="3464912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0008" y="393740"/>
            <a:ext cx="10264655" cy="6186309"/>
          </a:xfrm>
          <a:prstGeom prst="rect">
            <a:avLst/>
          </a:prstGeom>
        </p:spPr>
        <p:txBody>
          <a:bodyPr wrap="square">
            <a:spAutoFit/>
          </a:bodyPr>
          <a:lstStyle/>
          <a:p>
            <a:pPr lvl="0"/>
            <a:r>
              <a:rPr lang="en-GB" dirty="0">
                <a:solidFill>
                  <a:srgbClr val="333333"/>
                </a:solidFill>
                <a:latin typeface="Open Sans" panose="020B0606030504020204" pitchFamily="34" charset="0"/>
              </a:rPr>
              <a:t>Crittenden, P. M., </a:t>
            </a:r>
            <a:r>
              <a:rPr lang="en-GB" dirty="0" err="1">
                <a:solidFill>
                  <a:srgbClr val="333333"/>
                </a:solidFill>
                <a:latin typeface="Open Sans" panose="020B0606030504020204" pitchFamily="34" charset="0"/>
              </a:rPr>
              <a:t>Landini</a:t>
            </a:r>
            <a:r>
              <a:rPr lang="en-GB" dirty="0">
                <a:solidFill>
                  <a:srgbClr val="333333"/>
                </a:solidFill>
                <a:latin typeface="Open Sans" panose="020B0606030504020204" pitchFamily="34" charset="0"/>
              </a:rPr>
              <a:t>, A., a </a:t>
            </a:r>
            <a:r>
              <a:rPr lang="en-GB" dirty="0" err="1">
                <a:solidFill>
                  <a:srgbClr val="333333"/>
                </a:solidFill>
                <a:latin typeface="Open Sans" panose="020B0606030504020204" pitchFamily="34" charset="0"/>
              </a:rPr>
              <a:t>Spieker</a:t>
            </a:r>
            <a:r>
              <a:rPr lang="en-GB" dirty="0">
                <a:solidFill>
                  <a:srgbClr val="333333"/>
                </a:solidFill>
                <a:latin typeface="Open Sans" panose="020B0606030504020204" pitchFamily="34" charset="0"/>
              </a:rPr>
              <a:t>, S. J.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3"/>
              </a:rPr>
              <a:t>‘Staying alive: A 21st century agenda for mental health, child protection and forensic services’</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Human Systems</a:t>
            </a:r>
            <a:r>
              <a:rPr lang="en-GB" dirty="0">
                <a:solidFill>
                  <a:srgbClr val="333333"/>
                </a:solidFill>
                <a:latin typeface="Open Sans" panose="020B0606030504020204" pitchFamily="34" charset="0"/>
              </a:rPr>
              <a:t>, 1(1), 29-51.</a:t>
            </a:r>
          </a:p>
          <a:p>
            <a:pPr lvl="0"/>
            <a:r>
              <a:rPr lang="en-GB" dirty="0">
                <a:solidFill>
                  <a:srgbClr val="333333"/>
                </a:solidFill>
                <a:latin typeface="Open Sans" panose="020B0606030504020204" pitchFamily="34" charset="0"/>
              </a:rPr>
              <a:t>Dickson, N. (2002)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4"/>
              </a:rPr>
              <a:t>Climbié: Legacy of an inquiry</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BBC News (</a:t>
            </a:r>
            <a:r>
              <a:rPr lang="cy-GB" dirty="0">
                <a:solidFill>
                  <a:srgbClr val="333333"/>
                </a:solidFill>
                <a:latin typeface="Open Sans" panose="020B0606030504020204" pitchFamily="34" charset="0"/>
              </a:rPr>
              <a:t>adalwyd 3 Gorffennaf </a:t>
            </a:r>
            <a:r>
              <a:rPr lang="en-GB" dirty="0">
                <a:solidFill>
                  <a:srgbClr val="333333"/>
                </a:solidFill>
                <a:latin typeface="Open Sans" panose="020B0606030504020204" pitchFamily="34" charset="0"/>
              </a:rPr>
              <a:t>2022)</a:t>
            </a:r>
          </a:p>
          <a:p>
            <a:pPr lvl="0"/>
            <a:r>
              <a:rPr lang="en-GB" dirty="0">
                <a:solidFill>
                  <a:srgbClr val="333333"/>
                </a:solidFill>
                <a:latin typeface="Open Sans" panose="020B0606030504020204" pitchFamily="34" charset="0"/>
              </a:rPr>
              <a:t>Ferguson, H. (2017)</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5"/>
              </a:rPr>
              <a:t>‘How children become invisible in child protection work: Findings from research into day-to-day social work practice</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47(4), 1007-1023</a:t>
            </a:r>
          </a:p>
          <a:p>
            <a:pPr lvl="0"/>
            <a:r>
              <a:rPr lang="en-GB" dirty="0">
                <a:solidFill>
                  <a:srgbClr val="333333"/>
                </a:solidFill>
                <a:latin typeface="Open Sans" panose="020B0606030504020204" pitchFamily="34" charset="0"/>
              </a:rPr>
              <a:t>Griffiths S. (2018)</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6"/>
              </a:rPr>
              <a:t>Serious case review: Family U</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Norfolk Safeguarding Children Board (</a:t>
            </a:r>
            <a:r>
              <a:rPr lang="cy-GB" dirty="0">
                <a:solidFill>
                  <a:srgbClr val="333333"/>
                </a:solidFill>
                <a:latin typeface="Open Sans" panose="020B0606030504020204" pitchFamily="34" charset="0"/>
              </a:rPr>
              <a:t>adalwyd o </a:t>
            </a:r>
            <a:r>
              <a:rPr lang="en-GB" dirty="0">
                <a:solidFill>
                  <a:srgbClr val="333333"/>
                </a:solidFill>
                <a:latin typeface="Open Sans" panose="020B0606030504020204" pitchFamily="34" charset="0"/>
                <a:hlinkClick r:id="rId7"/>
              </a:rPr>
              <a:t>NSPCC Library, 7 October 2022</a:t>
            </a:r>
            <a:r>
              <a:rPr lang="en-GB" dirty="0">
                <a:solidFill>
                  <a:srgbClr val="333333"/>
                </a:solidFill>
                <a:latin typeface="Open Sans" panose="020B0606030504020204" pitchFamily="34" charset="0"/>
              </a:rPr>
              <a:t>)</a:t>
            </a:r>
          </a:p>
          <a:p>
            <a:pPr lvl="0"/>
            <a:r>
              <a:rPr lang="en-GB" dirty="0" err="1">
                <a:solidFill>
                  <a:srgbClr val="333333"/>
                </a:solidFill>
                <a:latin typeface="Open Sans" panose="020B0606030504020204" pitchFamily="34" charset="0"/>
              </a:rPr>
              <a:t>Hanbury</a:t>
            </a:r>
            <a:r>
              <a:rPr lang="en-GB" dirty="0">
                <a:solidFill>
                  <a:srgbClr val="333333"/>
                </a:solidFill>
                <a:latin typeface="Open Sans" panose="020B0606030504020204" pitchFamily="34" charset="0"/>
              </a:rPr>
              <a:t>, L. (2020)</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8"/>
              </a:rPr>
              <a:t>ADHD or trauma: working with the potential for misdiagnosis</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Community Care Inform</a:t>
            </a:r>
            <a:endParaRPr lang="en-GB" dirty="0">
              <a:solidFill>
                <a:srgbClr val="333333"/>
              </a:solidFill>
              <a:latin typeface="Open Sans" panose="020B0606030504020204" pitchFamily="34" charset="0"/>
            </a:endParaRPr>
          </a:p>
          <a:p>
            <a:pPr lvl="0"/>
            <a:r>
              <a:rPr lang="en-GB" dirty="0" err="1">
                <a:solidFill>
                  <a:srgbClr val="333333"/>
                </a:solidFill>
                <a:latin typeface="Open Sans" panose="020B0606030504020204" pitchFamily="34" charset="0"/>
              </a:rPr>
              <a:t>Hanbury</a:t>
            </a:r>
            <a:r>
              <a:rPr lang="en-GB" dirty="0">
                <a:solidFill>
                  <a:srgbClr val="333333"/>
                </a:solidFill>
                <a:latin typeface="Open Sans" panose="020B0606030504020204" pitchFamily="34" charset="0"/>
              </a:rPr>
              <a:t>, L. (2021)</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9"/>
              </a:rPr>
              <a:t>Guide to shame and recognising how it may present in children (and adults) in the child protection system</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Community Care Inform</a:t>
            </a:r>
          </a:p>
          <a:p>
            <a:pPr lvl="0"/>
            <a:r>
              <a:rPr lang="en-GB" dirty="0">
                <a:solidFill>
                  <a:srgbClr val="333333"/>
                </a:solidFill>
                <a:latin typeface="Open Sans" panose="020B0606030504020204" pitchFamily="34" charset="0"/>
              </a:rPr>
              <a:t>Hughes, D., a Golding, K. (2012)</a:t>
            </a:r>
            <a:br>
              <a:rPr lang="en-GB" dirty="0">
                <a:solidFill>
                  <a:srgbClr val="333333"/>
                </a:solidFill>
                <a:latin typeface="Open Sans" panose="020B0606030504020204" pitchFamily="34" charset="0"/>
              </a:rPr>
            </a:br>
            <a:endParaRPr lang="en-GB" dirty="0"/>
          </a:p>
        </p:txBody>
      </p:sp>
    </p:spTree>
    <p:custDataLst>
      <p:tags r:id="rId1"/>
    </p:custDataLst>
    <p:extLst>
      <p:ext uri="{BB962C8B-B14F-4D97-AF65-F5344CB8AC3E}">
        <p14:creationId xmlns:p14="http://schemas.microsoft.com/office/powerpoint/2010/main" val="3306951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8128" y="144764"/>
            <a:ext cx="11502191" cy="6463308"/>
          </a:xfrm>
          <a:prstGeom prst="rect">
            <a:avLst/>
          </a:prstGeom>
        </p:spPr>
        <p:txBody>
          <a:bodyPr wrap="square">
            <a:spAutoFit/>
          </a:bodyPr>
          <a:lstStyle/>
          <a:p>
            <a:r>
              <a:rPr lang="en-GB" i="1" dirty="0">
                <a:solidFill>
                  <a:srgbClr val="333333"/>
                </a:solidFill>
                <a:latin typeface="Open Sans" panose="020B0606030504020204" pitchFamily="34" charset="0"/>
                <a:hlinkClick r:id="rId3"/>
              </a:rPr>
              <a:t>Creating loving attachments: Parenting with PACE to nurture confidence and security in the troubled child</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Jessica Kingsley Publishers</a:t>
            </a:r>
          </a:p>
          <a:p>
            <a:r>
              <a:rPr lang="en-GB" dirty="0" err="1">
                <a:solidFill>
                  <a:srgbClr val="333333"/>
                </a:solidFill>
                <a:latin typeface="Open Sans" panose="020B0606030504020204" pitchFamily="34" charset="0"/>
              </a:rPr>
              <a:t>Kashdan</a:t>
            </a:r>
            <a:r>
              <a:rPr lang="en-GB" dirty="0">
                <a:solidFill>
                  <a:srgbClr val="333333"/>
                </a:solidFill>
                <a:latin typeface="Open Sans" panose="020B0606030504020204" pitchFamily="34" charset="0"/>
              </a:rPr>
              <a:t>, T., Sherman, R. A., </a:t>
            </a:r>
            <a:r>
              <a:rPr lang="en-GB" dirty="0" err="1">
                <a:solidFill>
                  <a:srgbClr val="333333"/>
                </a:solidFill>
                <a:latin typeface="Open Sans" panose="020B0606030504020204" pitchFamily="34" charset="0"/>
              </a:rPr>
              <a:t>Yarbro</a:t>
            </a:r>
            <a:r>
              <a:rPr lang="en-GB" dirty="0">
                <a:solidFill>
                  <a:srgbClr val="333333"/>
                </a:solidFill>
                <a:latin typeface="Open Sans" panose="020B0606030504020204" pitchFamily="34" charset="0"/>
              </a:rPr>
              <a:t>, J. a Funder, D. (2013)</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dirty="0">
                <a:solidFill>
                  <a:srgbClr val="333333"/>
                </a:solidFill>
                <a:latin typeface="Open Sans" panose="020B0606030504020204" pitchFamily="34" charset="0"/>
                <a:hlinkClick r:id="rId4"/>
              </a:rPr>
              <a:t>How are curious people viewed and how do they behave in social situations? From the perspectives of self, friends, parents and unacquainted observers</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Journal of Personality</a:t>
            </a:r>
            <a:r>
              <a:rPr lang="en-GB" dirty="0">
                <a:solidFill>
                  <a:srgbClr val="333333"/>
                </a:solidFill>
                <a:latin typeface="Open Sans" panose="020B0606030504020204" pitchFamily="34" charset="0"/>
              </a:rPr>
              <a:t>, 81(2), </a:t>
            </a:r>
            <a:r>
              <a:rPr lang="en-GB" dirty="0" err="1">
                <a:solidFill>
                  <a:srgbClr val="333333"/>
                </a:solidFill>
                <a:latin typeface="Open Sans" panose="020B0606030504020204" pitchFamily="34" charset="0"/>
              </a:rPr>
              <a:t>tt</a:t>
            </a:r>
            <a:r>
              <a:rPr lang="en-GB" dirty="0">
                <a:solidFill>
                  <a:srgbClr val="333333"/>
                </a:solidFill>
                <a:latin typeface="Open Sans" panose="020B0606030504020204" pitchFamily="34" charset="0"/>
              </a:rPr>
              <a:t>. 141–55</a:t>
            </a:r>
          </a:p>
          <a:p>
            <a:r>
              <a:rPr lang="en-GB" dirty="0">
                <a:solidFill>
                  <a:srgbClr val="333333"/>
                </a:solidFill>
                <a:latin typeface="Open Sans" panose="020B0606030504020204" pitchFamily="34" charset="0"/>
              </a:rPr>
              <a:t>Main, M. (1995)</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‘Recent studies in attachment: Overview, with selected implications for clinical work’. </a:t>
            </a:r>
            <a:r>
              <a:rPr lang="cy-GB" dirty="0">
                <a:solidFill>
                  <a:srgbClr val="333333"/>
                </a:solidFill>
                <a:latin typeface="Open Sans" panose="020B0606030504020204" pitchFamily="34" charset="0"/>
              </a:rPr>
              <a:t>Yn</a:t>
            </a:r>
            <a:r>
              <a:rPr lang="en-GB" dirty="0">
                <a:solidFill>
                  <a:srgbClr val="333333"/>
                </a:solidFill>
                <a:latin typeface="Open Sans" panose="020B0606030504020204" pitchFamily="34" charset="0"/>
              </a:rPr>
              <a:t> S. Goldberg, R. Muir, a J. Kerr (</a:t>
            </a:r>
            <a:r>
              <a:rPr lang="en-GB" dirty="0" err="1">
                <a:solidFill>
                  <a:srgbClr val="333333"/>
                </a:solidFill>
                <a:latin typeface="Open Sans" panose="020B0606030504020204" pitchFamily="34" charset="0"/>
              </a:rPr>
              <a:t>goln</a:t>
            </a:r>
            <a:r>
              <a:rPr lang="en-GB" dirty="0">
                <a:solidFill>
                  <a:srgbClr val="333333"/>
                </a:solidFill>
                <a:latin typeface="Open Sans" panose="020B0606030504020204" pitchFamily="34" charset="0"/>
              </a:rPr>
              <a:t>.), </a:t>
            </a:r>
            <a:r>
              <a:rPr lang="en-GB" i="1" dirty="0">
                <a:solidFill>
                  <a:srgbClr val="333333"/>
                </a:solidFill>
                <a:latin typeface="Open Sans" panose="020B0606030504020204" pitchFamily="34" charset="0"/>
                <a:hlinkClick r:id="rId5"/>
              </a:rPr>
              <a:t>Attachment theory: Social, developmental, and clinical perspectives</a:t>
            </a:r>
            <a:r>
              <a:rPr lang="en-GB" dirty="0">
                <a:solidFill>
                  <a:srgbClr val="333333"/>
                </a:solidFill>
                <a:latin typeface="Open Sans" panose="020B0606030504020204" pitchFamily="34" charset="0"/>
              </a:rPr>
              <a:t> (</a:t>
            </a:r>
            <a:r>
              <a:rPr lang="en-GB" dirty="0" err="1">
                <a:solidFill>
                  <a:srgbClr val="333333"/>
                </a:solidFill>
                <a:latin typeface="Open Sans" panose="020B0606030504020204" pitchFamily="34" charset="0"/>
              </a:rPr>
              <a:t>tt</a:t>
            </a:r>
            <a:r>
              <a:rPr lang="en-GB" dirty="0">
                <a:solidFill>
                  <a:srgbClr val="333333"/>
                </a:solidFill>
                <a:latin typeface="Open Sans" panose="020B0606030504020204" pitchFamily="34" charset="0"/>
              </a:rPr>
              <a:t>. 407–474)</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Hillsdale, NJ: Analytic Press, </a:t>
            </a:r>
            <a:r>
              <a:rPr lang="en-GB" dirty="0" err="1">
                <a:solidFill>
                  <a:srgbClr val="333333"/>
                </a:solidFill>
                <a:latin typeface="Open Sans" panose="020B0606030504020204" pitchFamily="34" charset="0"/>
              </a:rPr>
              <a:t>Inc</a:t>
            </a:r>
            <a:endParaRPr lang="en-GB" dirty="0">
              <a:solidFill>
                <a:srgbClr val="333333"/>
              </a:solidFill>
              <a:latin typeface="Open Sans" panose="020B0606030504020204" pitchFamily="34" charset="0"/>
            </a:endParaRPr>
          </a:p>
          <a:p>
            <a:r>
              <a:rPr lang="en-GB" dirty="0" err="1">
                <a:solidFill>
                  <a:srgbClr val="333333"/>
                </a:solidFill>
                <a:latin typeface="Open Sans" panose="020B0606030504020204" pitchFamily="34" charset="0"/>
              </a:rPr>
              <a:t>Maté</a:t>
            </a:r>
            <a:r>
              <a:rPr lang="en-GB" dirty="0">
                <a:solidFill>
                  <a:srgbClr val="333333"/>
                </a:solidFill>
                <a:latin typeface="Open Sans" panose="020B0606030504020204" pitchFamily="34" charset="0"/>
              </a:rPr>
              <a:t>, G. (2012)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a:t>
            </a:r>
            <a:r>
              <a:rPr lang="en-GB" i="1" dirty="0">
                <a:solidFill>
                  <a:srgbClr val="333333"/>
                </a:solidFill>
                <a:latin typeface="Open Sans" panose="020B0606030504020204" pitchFamily="34" charset="0"/>
                <a:hlinkClick r:id="rId6"/>
              </a:rPr>
              <a:t>Addiction: Childhood trauma, stress and the biology of addiction</a:t>
            </a:r>
            <a:r>
              <a:rPr lang="en-GB" dirty="0">
                <a:solidFill>
                  <a:srgbClr val="333333"/>
                </a:solidFill>
                <a:latin typeface="Open Sans" panose="020B0606030504020204" pitchFamily="34" charset="0"/>
              </a:rPr>
              <a:t>‘</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Journal of Restorative Medicine, 1(1), 56-63</a:t>
            </a:r>
          </a:p>
          <a:p>
            <a:r>
              <a:rPr lang="en-GB" dirty="0">
                <a:solidFill>
                  <a:srgbClr val="333333"/>
                </a:solidFill>
                <a:latin typeface="Open Sans" panose="020B0606030504020204" pitchFamily="34" charset="0"/>
              </a:rPr>
              <a:t>NSPCC (2022)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7"/>
              </a:rPr>
              <a:t>Summary of the national review into the murders of Arthur </a:t>
            </a:r>
            <a:r>
              <a:rPr lang="en-GB" dirty="0" err="1">
                <a:solidFill>
                  <a:srgbClr val="333333"/>
                </a:solidFill>
                <a:latin typeface="Open Sans" panose="020B0606030504020204" pitchFamily="34" charset="0"/>
                <a:hlinkClick r:id="rId7"/>
              </a:rPr>
              <a:t>Labinjo</a:t>
            </a:r>
            <a:r>
              <a:rPr lang="en-GB" dirty="0">
                <a:solidFill>
                  <a:srgbClr val="333333"/>
                </a:solidFill>
                <a:latin typeface="Open Sans" panose="020B0606030504020204" pitchFamily="34" charset="0"/>
                <a:hlinkClick r:id="rId7"/>
              </a:rPr>
              <a:t>-Hughes and Star Hobson (CASPAR Briefing)</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rPr>
              <a:t>London: NSPCC Learning</a:t>
            </a:r>
          </a:p>
          <a:p>
            <a:r>
              <a:rPr lang="en-GB" dirty="0">
                <a:solidFill>
                  <a:srgbClr val="333333"/>
                </a:solidFill>
                <a:latin typeface="Open Sans" panose="020B0606030504020204" pitchFamily="34" charset="0"/>
              </a:rPr>
              <a:t>Phillips, J., Ainslie, S., Fowler, A., a </a:t>
            </a:r>
            <a:r>
              <a:rPr lang="en-GB" dirty="0" err="1">
                <a:solidFill>
                  <a:srgbClr val="333333"/>
                </a:solidFill>
                <a:latin typeface="Open Sans" panose="020B0606030504020204" pitchFamily="34" charset="0"/>
              </a:rPr>
              <a:t>Westaby</a:t>
            </a:r>
            <a:r>
              <a:rPr lang="en-GB" dirty="0">
                <a:solidFill>
                  <a:srgbClr val="333333"/>
                </a:solidFill>
                <a:latin typeface="Open Sans" panose="020B0606030504020204" pitchFamily="34" charset="0"/>
              </a:rPr>
              <a:t>, C. (2022)</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8"/>
              </a:rPr>
              <a:t>‘What does professional curiosity mean to you?: an exploration of professional curiosity in probation’</a:t>
            </a:r>
            <a:br>
              <a:rPr lang="en-GB" dirty="0">
                <a:solidFill>
                  <a:srgbClr val="333333"/>
                </a:solidFill>
                <a:latin typeface="Open Sans" panose="020B0606030504020204" pitchFamily="34" charset="0"/>
              </a:rPr>
            </a:br>
            <a:r>
              <a:rPr lang="en-GB" i="1" dirty="0">
                <a:solidFill>
                  <a:srgbClr val="333333"/>
                </a:solidFill>
                <a:latin typeface="Open Sans" panose="020B0606030504020204" pitchFamily="34" charset="0"/>
              </a:rPr>
              <a:t>The British Journal of Social Work</a:t>
            </a:r>
            <a:r>
              <a:rPr lang="en-GB" dirty="0">
                <a:solidFill>
                  <a:srgbClr val="333333"/>
                </a:solidFill>
                <a:latin typeface="Open Sans" panose="020B0606030504020204" pitchFamily="34" charset="0"/>
              </a:rPr>
              <a:t>, 52(1), 554-572</a:t>
            </a:r>
          </a:p>
          <a:p>
            <a:r>
              <a:rPr lang="en-GB" dirty="0">
                <a:solidFill>
                  <a:srgbClr val="333333"/>
                </a:solidFill>
                <a:latin typeface="Open Sans" panose="020B0606030504020204" pitchFamily="34" charset="0"/>
              </a:rPr>
              <a:t>Thacker, H., </a:t>
            </a:r>
            <a:r>
              <a:rPr lang="en-GB" dirty="0" err="1">
                <a:solidFill>
                  <a:srgbClr val="333333"/>
                </a:solidFill>
                <a:latin typeface="Open Sans" panose="020B0606030504020204" pitchFamily="34" charset="0"/>
              </a:rPr>
              <a:t>Anka</a:t>
            </a:r>
            <a:r>
              <a:rPr lang="en-GB" dirty="0">
                <a:solidFill>
                  <a:srgbClr val="333333"/>
                </a:solidFill>
                <a:latin typeface="Open Sans" panose="020B0606030504020204" pitchFamily="34" charset="0"/>
              </a:rPr>
              <a:t>, A</a:t>
            </a:r>
            <a:r>
              <a:rPr lang="en-GB">
                <a:solidFill>
                  <a:srgbClr val="333333"/>
                </a:solidFill>
                <a:latin typeface="Open Sans" panose="020B0606030504020204" pitchFamily="34" charset="0"/>
              </a:rPr>
              <a:t>., a </a:t>
            </a:r>
            <a:r>
              <a:rPr lang="en-GB" dirty="0" err="1">
                <a:solidFill>
                  <a:srgbClr val="333333"/>
                </a:solidFill>
                <a:latin typeface="Open Sans" panose="020B0606030504020204" pitchFamily="34" charset="0"/>
              </a:rPr>
              <a:t>Penhale</a:t>
            </a:r>
            <a:r>
              <a:rPr lang="en-GB" dirty="0">
                <a:solidFill>
                  <a:srgbClr val="333333"/>
                </a:solidFill>
                <a:latin typeface="Open Sans" panose="020B0606030504020204" pitchFamily="34" charset="0"/>
              </a:rPr>
              <a:t>, B. (2019)</a:t>
            </a:r>
            <a:br>
              <a:rPr lang="en-GB" dirty="0">
                <a:solidFill>
                  <a:srgbClr val="333333"/>
                </a:solidFill>
                <a:latin typeface="Open Sans" panose="020B0606030504020204" pitchFamily="34" charset="0"/>
              </a:rPr>
            </a:br>
            <a:r>
              <a:rPr lang="en-GB" dirty="0">
                <a:solidFill>
                  <a:srgbClr val="333333"/>
                </a:solidFill>
                <a:latin typeface="Open Sans" panose="020B0606030504020204" pitchFamily="34" charset="0"/>
                <a:hlinkClick r:id="rId9"/>
              </a:rPr>
              <a:t>‘Could curiosity save lives? An exploration into the value of employing professional curiosity and partnership work in safeguarding adults under the Care Act 2014</a:t>
            </a:r>
            <a:r>
              <a:rPr lang="en-GB" dirty="0">
                <a:solidFill>
                  <a:srgbClr val="333333"/>
                </a:solidFill>
                <a:latin typeface="Open Sans" panose="020B0606030504020204" pitchFamily="34" charset="0"/>
              </a:rPr>
              <a:t>‘</a:t>
            </a:r>
            <a:endParaRPr lang="en-GB" dirty="0"/>
          </a:p>
        </p:txBody>
      </p:sp>
    </p:spTree>
    <p:custDataLst>
      <p:tags r:id="rId1"/>
    </p:custDataLst>
    <p:extLst>
      <p:ext uri="{BB962C8B-B14F-4D97-AF65-F5344CB8AC3E}">
        <p14:creationId xmlns:p14="http://schemas.microsoft.com/office/powerpoint/2010/main" val="58016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7952" y="83126"/>
            <a:ext cx="6772948" cy="785091"/>
          </a:xfrm>
        </p:spPr>
        <p:txBody>
          <a:bodyPr>
            <a:normAutofit fontScale="90000"/>
          </a:bodyPr>
          <a:lstStyle/>
          <a:p>
            <a:r>
              <a:rPr lang="cy-GB" dirty="0"/>
              <a:t>Beth yw Chwilfrydedd Proffesiynol</a:t>
            </a:r>
            <a:r>
              <a:rPr lang="en-GB" dirty="0"/>
              <a:t>? </a:t>
            </a:r>
          </a:p>
        </p:txBody>
      </p:sp>
      <p:sp>
        <p:nvSpPr>
          <p:cNvPr id="5" name="TextBox 4"/>
          <p:cNvSpPr txBox="1"/>
          <p:nvPr/>
        </p:nvSpPr>
        <p:spPr>
          <a:xfrm>
            <a:off x="427952" y="729673"/>
            <a:ext cx="9429355" cy="6972999"/>
          </a:xfrm>
          <a:prstGeom prst="rect">
            <a:avLst/>
          </a:prstGeom>
          <a:noFill/>
        </p:spPr>
        <p:txBody>
          <a:bodyPr wrap="square" rtlCol="0">
            <a:spAutoFit/>
          </a:bodyPr>
          <a:lstStyle/>
          <a:p>
            <a:pPr marL="66040">
              <a:lnSpc>
                <a:spcPct val="107000"/>
              </a:lnSpc>
              <a:spcBef>
                <a:spcPts val="70"/>
              </a:spcBef>
              <a:spcAft>
                <a:spcPts val="800"/>
              </a:spcAft>
            </a:pPr>
            <a:r>
              <a:rPr lang="cy-GB" dirty="0">
                <a:ea typeface="Arial" panose="020B0604020202020204" pitchFamily="34" charset="0"/>
                <a:cs typeface="Times New Roman" panose="02020603050405020304" pitchFamily="18" charset="0"/>
              </a:rPr>
              <a:t>Mae angen i bob gweithiwr proffesiynol sy’n dod i gysylltiad â phlant, rhieni a gofalwyr yn ystod ei waith fod yn ymwybodol o’i gyfrifoldebau diogelu ac yn effro i anghenion plant a phobl ifanc agored i niwed. Felly mae angen i’r gweithiwr proffesiynol fod yn chwilfrydig a holgar ynghylch amgylchiadau’r teulu a digwyddiadau fel y bydd yn gallu bod yn effeithiol wrth ganfod lle mae plant a phobl ifanc yn agored i niwed ac adnabod risgiau dichonol neu wirioneddol o niwed. </a:t>
            </a:r>
            <a:endParaRPr lang="cy-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cy-GB" dirty="0">
                <a:ea typeface="Arial" panose="020B0604020202020204" pitchFamily="34" charset="0"/>
                <a:cs typeface="Times New Roman" panose="02020603050405020304" pitchFamily="18" charset="0"/>
              </a:rPr>
              <a:t>Dro ar ôl tro, mae adolygiadau o farwolaethau plant wedi tynnu sylw at yr angen i ymarferwyr fod yn effro i’r perygl o ragfarn a thuedd ar sail canfyddiad. Nododd </a:t>
            </a:r>
            <a:r>
              <a:rPr lang="cy-GB" dirty="0">
                <a:ea typeface="Arial" panose="020B0604020202020204" pitchFamily="34" charset="0"/>
                <a:cs typeface="Times New Roman" panose="02020603050405020304" pitchFamily="18" charset="0"/>
                <a:hlinkClick r:id="rId3"/>
              </a:rPr>
              <a:t>Munro </a:t>
            </a:r>
            <a:r>
              <a:rPr lang="cy-GB" dirty="0">
                <a:ea typeface="Calibri" panose="020F0502020204030204" pitchFamily="34" charset="0"/>
                <a:cs typeface="Times New Roman" panose="02020603050405020304" pitchFamily="18" charset="0"/>
              </a:rPr>
              <a:t> </a:t>
            </a:r>
            <a:r>
              <a:rPr lang="cy-GB" dirty="0">
                <a:ea typeface="Arial" panose="020B0604020202020204" pitchFamily="34" charset="0"/>
                <a:cs typeface="Times New Roman" panose="02020603050405020304" pitchFamily="18" charset="0"/>
              </a:rPr>
              <a:t>(2005b) fod adroddiadau ar y naill ymchwiliad ar ôl y llall wedi dangos pa mor bell y bydd rhai rhieni camdriniol yn mynd i geisio twyllo ymarferwyr drwy </a:t>
            </a:r>
            <a:r>
              <a:rPr lang="cy-GB" b="1" dirty="0">
                <a:ea typeface="Arial" panose="020B0604020202020204" pitchFamily="34" charset="0"/>
                <a:cs typeface="Times New Roman" panose="02020603050405020304" pitchFamily="18" charset="0"/>
              </a:rPr>
              <a:t>ffugio cydymffurfio </a:t>
            </a:r>
            <a:r>
              <a:rPr lang="cy-GB" dirty="0">
                <a:ea typeface="Arial" panose="020B0604020202020204" pitchFamily="34" charset="0"/>
                <a:cs typeface="Times New Roman" panose="02020603050405020304" pitchFamily="18" charset="0"/>
              </a:rPr>
              <a:t>ac roedd yr adolygiad o achos </a:t>
            </a:r>
            <a:r>
              <a:rPr lang="cy-GB" dirty="0">
                <a:ea typeface="Arial" panose="020B0604020202020204" pitchFamily="34" charset="0"/>
                <a:cs typeface="Times New Roman" panose="02020603050405020304" pitchFamily="18" charset="0"/>
                <a:hlinkClick r:id="rId4"/>
              </a:rPr>
              <a:t>Daniel Pelka</a:t>
            </a:r>
            <a:r>
              <a:rPr lang="cy-GB" dirty="0">
                <a:ea typeface="Calibri" panose="020F0502020204030204" pitchFamily="34" charset="0"/>
                <a:cs typeface="Times New Roman" panose="02020603050405020304" pitchFamily="18" charset="0"/>
              </a:rPr>
              <a:t> </a:t>
            </a:r>
            <a:r>
              <a:rPr lang="cy-GB" dirty="0">
                <a:ea typeface="Arial" panose="020B0604020202020204" pitchFamily="34" charset="0"/>
                <a:cs typeface="Times New Roman" panose="02020603050405020304" pitchFamily="18" charset="0"/>
              </a:rPr>
              <a:t>wedi pwysleisio bod angen i weithwyr proffesiynol allu ystyried pob posibilrwydd yn hytrach na derbyn beth mae rhieni’n ei ddweud am yr hyn sy’n digwydd yn y cartref. </a:t>
            </a:r>
            <a:endParaRPr lang="cy-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cy-GB" dirty="0">
                <a:ea typeface="Arial" panose="020B0604020202020204" pitchFamily="34" charset="0"/>
                <a:cs typeface="Times New Roman" panose="02020603050405020304" pitchFamily="18" charset="0"/>
              </a:rPr>
              <a:t>Fe alwyd hyn hefyd gan yr </a:t>
            </a:r>
            <a:r>
              <a:rPr lang="cy-GB" dirty="0">
                <a:ea typeface="Arial" panose="020B0604020202020204" pitchFamily="34" charset="0"/>
                <a:cs typeface="Times New Roman" panose="02020603050405020304" pitchFamily="18" charset="0"/>
                <a:hlinkClick r:id="rId5"/>
              </a:rPr>
              <a:t>Arglwydd Laming </a:t>
            </a:r>
            <a:r>
              <a:rPr lang="cy-GB" dirty="0">
                <a:ea typeface="Calibri" panose="020F0502020204030204" pitchFamily="34" charset="0"/>
                <a:cs typeface="Times New Roman" panose="02020603050405020304" pitchFamily="18" charset="0"/>
              </a:rPr>
              <a:t> </a:t>
            </a:r>
            <a:r>
              <a:rPr lang="cy-GB" dirty="0">
                <a:ea typeface="Arial" panose="020B0604020202020204" pitchFamily="34" charset="0"/>
                <a:cs typeface="Times New Roman" panose="02020603050405020304" pitchFamily="18" charset="0"/>
              </a:rPr>
              <a:t>(2003) yn ymchwiliad Victoria Climbie yn </a:t>
            </a:r>
            <a:r>
              <a:rPr lang="cy-GB" b="1" dirty="0">
                <a:ea typeface="Arial" panose="020B0604020202020204" pitchFamily="34" charset="0"/>
                <a:cs typeface="Times New Roman" panose="02020603050405020304" pitchFamily="18" charset="0"/>
              </a:rPr>
              <a:t>‘ansicrwydd parchus’</a:t>
            </a:r>
            <a:r>
              <a:rPr lang="cy-GB" dirty="0">
                <a:ea typeface="Arial" panose="020B0604020202020204" pitchFamily="34" charset="0"/>
                <a:cs typeface="Times New Roman" panose="02020603050405020304" pitchFamily="18" charset="0"/>
              </a:rPr>
              <a:t> – y gallu i ymchwilio a deall beth sy’n digwydd o fewn y teulu yn hytrach na rhagdybio neu dderbyn pethau fel y maen nhw’n ymddangos ar yr olwg gyntaf; gwerthuso’n feirniadol unrhyw wybodaeth a gafwyd a chadw meddwl agored.</a:t>
            </a:r>
            <a:endParaRPr lang="cy-GB" dirty="0">
              <a:ea typeface="Calibri" panose="020F0502020204030204" pitchFamily="34" charset="0"/>
              <a:cs typeface="Times New Roman" panose="02020603050405020304" pitchFamily="18" charset="0"/>
            </a:endParaRPr>
          </a:p>
          <a:p>
            <a:pPr marL="66040">
              <a:lnSpc>
                <a:spcPct val="107000"/>
              </a:lnSpc>
              <a:spcBef>
                <a:spcPts val="70"/>
              </a:spcBef>
              <a:spcAft>
                <a:spcPts val="800"/>
              </a:spcAft>
            </a:pPr>
            <a:r>
              <a:rPr lang="cy-GB" dirty="0">
                <a:ea typeface="Arial" panose="020B0604020202020204" pitchFamily="34" charset="0"/>
                <a:cs typeface="Times New Roman" panose="02020603050405020304" pitchFamily="18" charset="0"/>
              </a:rPr>
              <a:t>Drwy fabwysiadu ffordd o feddwl sy’n agored, yn holgar ac yn chwilfrydig, bydd gweithwyr proffesiynol yn gallu osgoi esboniadau llinol ac absoliwt drwy edrych ar y sefyllfa o nifer o safbwyntiau gwahanol. </a:t>
            </a:r>
            <a:endParaRPr lang="cy-GB" dirty="0">
              <a:ea typeface="Calibri" panose="020F0502020204030204" pitchFamily="34" charset="0"/>
              <a:cs typeface="Times New Roman" panose="02020603050405020304" pitchFamily="18" charset="0"/>
            </a:endParaRPr>
          </a:p>
          <a:p>
            <a:pPr marL="228600">
              <a:lnSpc>
                <a:spcPct val="107000"/>
              </a:lnSpc>
              <a:spcAft>
                <a:spcPts val="800"/>
              </a:spcAft>
            </a:pP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Connector 6"/>
          <p:cNvCxnSpPr>
            <a:cxnSpLocks/>
          </p:cNvCxnSpPr>
          <p:nvPr/>
        </p:nvCxnSpPr>
        <p:spPr>
          <a:xfrm>
            <a:off x="341745" y="729673"/>
            <a:ext cx="6516255" cy="0"/>
          </a:xfrm>
          <a:prstGeom prst="line">
            <a:avLst/>
          </a:prstGeom>
          <a:ln w="28575"/>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32234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262" y="346514"/>
            <a:ext cx="9013371" cy="6463308"/>
          </a:xfrm>
          <a:prstGeom prst="rect">
            <a:avLst/>
          </a:prstGeom>
        </p:spPr>
        <p:txBody>
          <a:bodyPr wrap="square">
            <a:spAutoFit/>
          </a:bodyPr>
          <a:lstStyle/>
          <a:p>
            <a:r>
              <a:rPr lang="cy-GB" dirty="0"/>
              <a:t>Yn yr adolygiad cenedlaethol o ymarfer diogelu plant </a:t>
            </a:r>
            <a:r>
              <a:rPr lang="cy-GB" dirty="0">
                <a:hlinkClick r:id="rId4" tooltip="https://www.gov.uk/government/publications/national-review-into-the-murders-of-arthur-labinjo-hughes-and-star-hobson"/>
              </a:rPr>
              <a:t>yn ymwneud â marwolaethau Arthur Labinjo-Hughes a Star Hobson yn 2020</a:t>
            </a:r>
            <a:r>
              <a:rPr lang="cy-GB" dirty="0"/>
              <a:t>, nodwyd nifer o faterion craidd:</a:t>
            </a:r>
          </a:p>
          <a:p>
            <a:endParaRPr lang="cy-GB" dirty="0"/>
          </a:p>
          <a:p>
            <a:pPr marL="285750" indent="-285750">
              <a:buFont typeface="Arial" panose="020B0604020202020204" pitchFamily="34" charset="0"/>
              <a:buChar char="•"/>
            </a:pPr>
            <a:r>
              <a:rPr lang="cy-GB" dirty="0"/>
              <a:t>Roedd yn ymddangos bod gwendidau o ran rhannu gwybodaeth rhwng asiantaethau</a:t>
            </a:r>
          </a:p>
          <a:p>
            <a:pPr marL="285750" indent="-285750">
              <a:buFont typeface="Arial" panose="020B0604020202020204" pitchFamily="34" charset="0"/>
              <a:buChar char="•"/>
            </a:pPr>
            <a:r>
              <a:rPr lang="cy-GB" dirty="0"/>
              <a:t>Dim digon o feddwl beirniadol neu her rhwng asiantaethau, yn cynnwys colli cyfleoedd i gychwyn prosesau amddiffyn plant amlasiantaeth</a:t>
            </a:r>
          </a:p>
          <a:p>
            <a:pPr marL="285750" indent="-285750">
              <a:buFont typeface="Arial" panose="020B0604020202020204" pitchFamily="34" charset="0"/>
              <a:buChar char="•"/>
            </a:pPr>
            <a:r>
              <a:rPr lang="cy-GB" dirty="0"/>
              <a:t>Yr angen i ddatblygu mwy o weithwyr proffesiynol (neu dimau) ym maes amddiffyn plant sydd â sgiliau ar gyfer cyflawni asesiadau risg cymhleth a deall ymddygiadau rhieni nad ydynt yn ymgysylltu â gwasanaethau</a:t>
            </a:r>
          </a:p>
          <a:p>
            <a:pPr marL="285750" indent="-285750">
              <a:buFont typeface="Arial" panose="020B0604020202020204" pitchFamily="34" charset="0"/>
              <a:buChar char="•"/>
            </a:pPr>
            <a:r>
              <a:rPr lang="cy-GB" dirty="0"/>
              <a:t>Dylid canolbwyntio mewn ymarfer amddiffyn plant ar ddatblygu arweinwyr sy’n galluogi ac yn credu mewn newid o’r fath drwy greu amodau lle mae sefydliadau’n gallu trawsnewid eu gwasanaethau er mwyn ymgymryd â’r gwaith cymhleth hwn</a:t>
            </a:r>
          </a:p>
          <a:p>
            <a:r>
              <a:rPr lang="cy-GB" dirty="0"/>
              <a:t>O</a:t>
            </a:r>
            <a:r>
              <a:rPr lang="cy-GB" i="1" dirty="0"/>
              <a:t> </a:t>
            </a:r>
            <a:r>
              <a:rPr lang="en-GB" i="1" dirty="0"/>
              <a:t>Child Safeguarding Practice Review Panel</a:t>
            </a:r>
            <a:r>
              <a:rPr lang="cy-GB" i="1" dirty="0"/>
              <a:t>, 2022, t.9</a:t>
            </a:r>
            <a:endParaRPr lang="cy-GB" dirty="0"/>
          </a:p>
          <a:p>
            <a:br>
              <a:rPr lang="cy-GB" dirty="0"/>
            </a:br>
            <a:r>
              <a:rPr lang="cy-GB" dirty="0"/>
              <a:t>Roedd yr adolygiad hefyd wedi tynnu sylw eto at y ffaith mai ychydig o waith uniongyrchol a gafwyd gyda’r teuluoedd, a bod diffyg myfyrio ac ymchwilio pellach. Nodwyd hefyd fod rhagfarn a rhagdybiaethau ymarferwyr wedi cael effaith ar y ffordd y cafodd risg ei hasesu a bod diffyg o ran dadansoddi gwybodaeth (NSPCC, 2022).</a:t>
            </a:r>
          </a:p>
          <a:p>
            <a:endParaRPr lang="cy-GB" dirty="0">
              <a:effectLst/>
            </a:endParaRPr>
          </a:p>
          <a:p>
            <a:r>
              <a:rPr lang="cy-GB" dirty="0"/>
              <a:t>Roedd yr Adolygiad Ymarfer Plant o farwolaeth drist </a:t>
            </a:r>
            <a:r>
              <a:rPr lang="cy-GB" dirty="0">
                <a:hlinkClick r:id="rId5"/>
              </a:rPr>
              <a:t>Logan Mwangi</a:t>
            </a:r>
            <a:r>
              <a:rPr lang="cy-GB" dirty="0"/>
              <a:t> ym mis Gorffennaf 2021 hefyd wedi nodi bod y pandemig COVID-19, a chyfyngiadau cysylltiedig, yn rhwystr rhag canfod ffugio cydymffurfiaeth.</a:t>
            </a:r>
            <a:endParaRPr lang="cy-GB" dirty="0">
              <a:effectLst/>
            </a:endParaRPr>
          </a:p>
        </p:txBody>
      </p:sp>
    </p:spTree>
    <p:custDataLst>
      <p:tags r:id="rId1"/>
    </p:custDataLst>
    <p:extLst>
      <p:ext uri="{BB962C8B-B14F-4D97-AF65-F5344CB8AC3E}">
        <p14:creationId xmlns:p14="http://schemas.microsoft.com/office/powerpoint/2010/main" val="3010078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158" y="226946"/>
            <a:ext cx="8911687" cy="642628"/>
          </a:xfrm>
        </p:spPr>
        <p:txBody>
          <a:bodyPr>
            <a:normAutofit fontScale="90000"/>
          </a:bodyPr>
          <a:lstStyle/>
          <a:p>
            <a:pPr marL="66040">
              <a:lnSpc>
                <a:spcPct val="107000"/>
              </a:lnSpc>
              <a:spcBef>
                <a:spcPts val="70"/>
              </a:spcBef>
              <a:spcAft>
                <a:spcPts val="800"/>
              </a:spcAft>
            </a:pPr>
            <a:r>
              <a:rPr lang="cy-GB" sz="3200" dirty="0">
                <a:latin typeface="Arial" panose="020B0604020202020204" pitchFamily="34" charset="0"/>
                <a:ea typeface="Arial" panose="020B0604020202020204" pitchFamily="34" charset="0"/>
                <a:cs typeface="Times New Roman" panose="02020603050405020304" pitchFamily="18" charset="0"/>
              </a:rPr>
              <a:t>Mae chwilfrydedd proffesiynol yn gyfuniad o edrych, gwrando, gofyn cwestiynau uniongyrchol, gwirio a myfyrio ar wybodaeth a gafwyd. Mae’n golygu:</a:t>
            </a:r>
            <a:br>
              <a:rPr lang="cy-GB" sz="2400" dirty="0">
                <a:latin typeface="Calibri" panose="020F0502020204030204" pitchFamily="34" charset="0"/>
                <a:ea typeface="Calibri" panose="020F0502020204030204" pitchFamily="34" charset="0"/>
                <a:cs typeface="Times New Roman" panose="02020603050405020304" pitchFamily="18" charset="0"/>
              </a:rPr>
            </a:br>
            <a:br>
              <a:rPr lang="cy-GB" sz="3200" dirty="0"/>
            </a:br>
            <a:endParaRPr lang="cy-GB" sz="3200" dirty="0"/>
          </a:p>
        </p:txBody>
      </p:sp>
      <p:sp>
        <p:nvSpPr>
          <p:cNvPr id="4" name="Content Placeholder 3"/>
          <p:cNvSpPr>
            <a:spLocks noGrp="1"/>
          </p:cNvSpPr>
          <p:nvPr>
            <p:ph sz="half" idx="2"/>
          </p:nvPr>
        </p:nvSpPr>
        <p:spPr>
          <a:xfrm>
            <a:off x="726988" y="1764145"/>
            <a:ext cx="10134976" cy="4775199"/>
          </a:xfrm>
        </p:spPr>
        <p:txBody>
          <a:bodyPr>
            <a:normAutofit/>
          </a:bodyPr>
          <a:lstStyle/>
          <a:p>
            <a:pPr lvl="0">
              <a:lnSpc>
                <a:spcPct val="107000"/>
              </a:lnSpc>
              <a:spcBef>
                <a:spcPts val="70"/>
              </a:spcBef>
              <a:spcAft>
                <a:spcPts val="800"/>
              </a:spcAft>
              <a:buFont typeface="Symbol" panose="05050102010706020507" pitchFamily="18" charset="2"/>
              <a:buChar char=""/>
            </a:pPr>
            <a:r>
              <a:rPr lang="cy-GB" dirty="0">
                <a:ea typeface="Arial" panose="020B0604020202020204" pitchFamily="34" charset="0"/>
                <a:cs typeface="Times New Roman" panose="02020603050405020304" pitchFamily="18" charset="0"/>
              </a:rPr>
              <a:t>Rhoi prawf ar eich damcaniaeth broffesiynol a pheidio â gwneud rhagdybiaethau</a:t>
            </a:r>
            <a:endParaRPr lang="cy-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cy-GB" dirty="0">
                <a:ea typeface="Arial" panose="020B0604020202020204" pitchFamily="34" charset="0"/>
                <a:cs typeface="Times New Roman" panose="02020603050405020304" pitchFamily="18" charset="0"/>
              </a:rPr>
              <a:t>Triongli gwybodaeth o wahanol ffynonellau er mwyn cael gwell dealltwriaeth o weithrediadau unigolion a theuluoedd</a:t>
            </a:r>
            <a:endParaRPr lang="cy-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cy-GB" dirty="0">
                <a:ea typeface="Arial" panose="020B0604020202020204" pitchFamily="34" charset="0"/>
                <a:cs typeface="Times New Roman" panose="02020603050405020304" pitchFamily="18" charset="0"/>
              </a:rPr>
              <a:t>Dod i ddeall hanes blaenorol unigolion a theuluoedd gan ei bod yn bosibl y bydd hyn yn eich helpu i feddwl am beth allai ddigwydd yn y dyfodol</a:t>
            </a:r>
            <a:endParaRPr lang="cy-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cy-GB" dirty="0">
                <a:ea typeface="Arial" panose="020B0604020202020204" pitchFamily="34" charset="0"/>
                <a:cs typeface="Times New Roman" panose="02020603050405020304" pitchFamily="18" charset="0"/>
              </a:rPr>
              <a:t>Cael gwybodaeth o nifer o ffynonellau a pheidio â derbyn un set o fanylion a roddwyd i chi yn ddigwestiwn</a:t>
            </a:r>
            <a:endParaRPr lang="cy-GB" dirty="0">
              <a:ea typeface="Calibri" panose="020F0502020204030204" pitchFamily="34" charset="0"/>
              <a:cs typeface="Times New Roman" panose="02020603050405020304" pitchFamily="18" charset="0"/>
            </a:endParaRPr>
          </a:p>
          <a:p>
            <a:pPr lvl="0">
              <a:lnSpc>
                <a:spcPct val="107000"/>
              </a:lnSpc>
              <a:spcBef>
                <a:spcPts val="70"/>
              </a:spcBef>
              <a:spcAft>
                <a:spcPts val="800"/>
              </a:spcAft>
              <a:buFont typeface="Symbol" panose="05050102010706020507" pitchFamily="18" charset="2"/>
              <a:buChar char=""/>
            </a:pPr>
            <a:r>
              <a:rPr lang="cy-GB" dirty="0">
                <a:ea typeface="Arial" panose="020B0604020202020204" pitchFamily="34" charset="0"/>
                <a:cs typeface="Times New Roman" panose="02020603050405020304" pitchFamily="18" charset="0"/>
              </a:rPr>
              <a:t>Bod yn ymwybodol o’ch rhagfarnau’ch hun a sut mae hynny’n effeithio ar eich ffordd o weld y rheini rydych chi’n gweithio gyda nhw a bod yn barchus fusneslyd</a:t>
            </a:r>
            <a:endParaRPr lang="cy-GB" dirty="0">
              <a:ea typeface="Calibri" panose="020F0502020204030204" pitchFamily="34" charset="0"/>
              <a:cs typeface="Times New Roman" panose="02020603050405020304" pitchFamily="18" charset="0"/>
            </a:endParaRPr>
          </a:p>
          <a:p>
            <a:pPr marL="0" indent="0">
              <a:buNone/>
            </a:pPr>
            <a:endParaRPr lang="en-GB" dirty="0"/>
          </a:p>
        </p:txBody>
      </p:sp>
    </p:spTree>
    <p:custDataLst>
      <p:tags r:id="rId1"/>
    </p:custDataLst>
    <p:extLst>
      <p:ext uri="{BB962C8B-B14F-4D97-AF65-F5344CB8AC3E}">
        <p14:creationId xmlns:p14="http://schemas.microsoft.com/office/powerpoint/2010/main" val="4004014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24" y="291600"/>
            <a:ext cx="9646037" cy="776851"/>
          </a:xfrm>
        </p:spPr>
        <p:txBody>
          <a:bodyPr>
            <a:normAutofit fontScale="90000"/>
          </a:bodyPr>
          <a:lstStyle/>
          <a:p>
            <a:pPr>
              <a:lnSpc>
                <a:spcPct val="107000"/>
              </a:lnSpc>
              <a:spcAft>
                <a:spcPts val="800"/>
              </a:spcAft>
            </a:pPr>
            <a:r>
              <a:rPr lang="cy-GB" b="1" dirty="0">
                <a:latin typeface="Arial" panose="020B0604020202020204" pitchFamily="34" charset="0"/>
                <a:ea typeface="Calibri" panose="020F0502020204030204" pitchFamily="34" charset="0"/>
                <a:cs typeface="Times New Roman" panose="02020603050405020304" pitchFamily="18" charset="0"/>
              </a:rPr>
              <a:t>Pam mae’n bwysig</a:t>
            </a:r>
            <a:r>
              <a:rPr lang="en-GB" b="1" dirty="0">
                <a:latin typeface="Arial" panose="020B0604020202020204" pitchFamily="34" charset="0"/>
                <a:ea typeface="Calibri" panose="020F0502020204030204" pitchFamily="34" charset="0"/>
                <a:cs typeface="Times New Roman" panose="02020603050405020304" pitchFamily="18" charset="0"/>
              </a:rPr>
              <a:t>?</a:t>
            </a:r>
            <a:br>
              <a:rPr lang="en-GB" sz="2800" dirty="0">
                <a:latin typeface="Calibri" panose="020F0502020204030204" pitchFamily="34" charset="0"/>
                <a:ea typeface="Calibri" panose="020F0502020204030204" pitchFamily="34" charset="0"/>
                <a:cs typeface="Times New Roman" panose="02020603050405020304" pitchFamily="18" charset="0"/>
              </a:rPr>
            </a:br>
            <a:br>
              <a:rPr lang="nn-NO" dirty="0"/>
            </a:br>
            <a:r>
              <a:rPr lang="nn-NO" dirty="0"/>
              <a:t>    </a:t>
            </a:r>
            <a:br>
              <a:rPr lang="nn-NO" dirty="0"/>
            </a:br>
            <a:endParaRPr lang="nn-NO" dirty="0"/>
          </a:p>
        </p:txBody>
      </p:sp>
      <p:sp>
        <p:nvSpPr>
          <p:cNvPr id="4" name="Content Placeholder 3"/>
          <p:cNvSpPr>
            <a:spLocks noGrp="1"/>
          </p:cNvSpPr>
          <p:nvPr>
            <p:ph sz="half" idx="2"/>
          </p:nvPr>
        </p:nvSpPr>
        <p:spPr>
          <a:xfrm>
            <a:off x="350094" y="1264224"/>
            <a:ext cx="9856087" cy="5302831"/>
          </a:xfrm>
        </p:spPr>
        <p:txBody>
          <a:bodyPr>
            <a:noAutofit/>
          </a:bodyPr>
          <a:lstStyle/>
          <a:p>
            <a:pPr marL="0" indent="0">
              <a:buNone/>
            </a:pPr>
            <a:r>
              <a:rPr lang="cy-GB" b="1" dirty="0"/>
              <a:t>Mae diffyg chwilfrydedd proffesiynol yn gallu arwain at:</a:t>
            </a:r>
          </a:p>
          <a:p>
            <a:pPr lvl="0"/>
            <a:r>
              <a:rPr lang="cy-GB" dirty="0"/>
              <a:t>golli cyfleoedd i adnabod arwyddion risg sy’n llai amlwg</a:t>
            </a:r>
          </a:p>
          <a:p>
            <a:pPr lvl="0"/>
            <a:r>
              <a:rPr lang="cy-GB" dirty="0"/>
              <a:t>gwneud rhagdybiaethau mewn asesiadau ar gyfer gofal a chymorth ac arwain at ddarparu ymyriadau anghywir ar gyfer unigolion a theuluoedd</a:t>
            </a:r>
          </a:p>
          <a:p>
            <a:pPr marL="0" indent="0">
              <a:buNone/>
            </a:pPr>
            <a:r>
              <a:rPr lang="cy-GB" b="1" dirty="0"/>
              <a:t>Mae chwilfrydedd proffesiynol yn cael ei seilio ar:</a:t>
            </a:r>
          </a:p>
          <a:p>
            <a:pPr lvl="0"/>
            <a:r>
              <a:rPr lang="cy-GB" dirty="0"/>
              <a:t>ddull o weithredu sy’n canolbwyntio ar y plentyn gyda’r gallu i greu amgylchedd diogel ac ymddiriedus sy’n addas i wrando ar blant a phobl ifanc</a:t>
            </a:r>
          </a:p>
          <a:p>
            <a:pPr lvl="0"/>
            <a:r>
              <a:rPr lang="cy-GB" dirty="0"/>
              <a:t>y gallu i ganfod ac ymchwilio i’r hyn sydd heb ei drafod yn ogystal â beth sydd wedi’i drafod.</a:t>
            </a:r>
          </a:p>
          <a:p>
            <a:pPr lvl="0"/>
            <a:r>
              <a:rPr lang="cy-GB" dirty="0"/>
              <a:t>parodrwydd i ystyried persbectifau eraill/ rhoi cynnig ar wahanol ymatebion.</a:t>
            </a:r>
          </a:p>
          <a:p>
            <a:pPr lvl="0"/>
            <a:r>
              <a:rPr lang="cy-GB" dirty="0"/>
              <a:t>y gallu i feithrin cydberthynas agos debyg i bartneriaeth gyda theuluoedd gan fod yn ymwybodol drwy’r amser o anghenion y plentyn / y graddau y mae anghenion heb eu diwallu</a:t>
            </a:r>
          </a:p>
          <a:p>
            <a:pPr lvl="0"/>
            <a:r>
              <a:rPr lang="cy-GB" dirty="0"/>
              <a:t>sgiliau meddwl beirniadol, sensitifrwydd a dyfalbarhad. </a:t>
            </a:r>
          </a:p>
          <a:p>
            <a:pPr lvl="0"/>
            <a:r>
              <a:rPr lang="cy-GB" dirty="0"/>
              <a:t>dyfarniadau seiliedig ar dystiolaeth nid ar optimistiaeth.</a:t>
            </a:r>
          </a:p>
          <a:p>
            <a:pPr marL="0" indent="0">
              <a:buNone/>
            </a:pPr>
            <a:endParaRPr lang="en-GB" sz="2000" dirty="0"/>
          </a:p>
        </p:txBody>
      </p:sp>
    </p:spTree>
    <p:custDataLst>
      <p:tags r:id="rId1"/>
    </p:custDataLst>
    <p:extLst>
      <p:ext uri="{BB962C8B-B14F-4D97-AF65-F5344CB8AC3E}">
        <p14:creationId xmlns:p14="http://schemas.microsoft.com/office/powerpoint/2010/main" val="149480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386" y="87619"/>
            <a:ext cx="9376266" cy="709740"/>
          </a:xfrm>
        </p:spPr>
        <p:txBody>
          <a:bodyPr>
            <a:normAutofit fontScale="90000"/>
          </a:bodyPr>
          <a:lstStyle/>
          <a:p>
            <a:r>
              <a:rPr lang="cy-GB" b="1" dirty="0"/>
              <a:t>SUT I YMATEB</a:t>
            </a:r>
            <a:br>
              <a:rPr lang="en-GB" dirty="0"/>
            </a:br>
            <a:endParaRPr lang="en-GB" sz="3200" dirty="0"/>
          </a:p>
        </p:txBody>
      </p:sp>
      <p:sp>
        <p:nvSpPr>
          <p:cNvPr id="4" name="Content Placeholder 3"/>
          <p:cNvSpPr>
            <a:spLocks noGrp="1"/>
          </p:cNvSpPr>
          <p:nvPr>
            <p:ph sz="half" idx="2"/>
          </p:nvPr>
        </p:nvSpPr>
        <p:spPr>
          <a:xfrm>
            <a:off x="81057" y="612634"/>
            <a:ext cx="11104179" cy="5908239"/>
          </a:xfrm>
        </p:spPr>
        <p:txBody>
          <a:bodyPr>
            <a:noAutofit/>
          </a:bodyPr>
          <a:lstStyle/>
          <a:p>
            <a:pPr lvl="0"/>
            <a:r>
              <a:rPr lang="cy-GB" sz="1400" dirty="0"/>
              <a:t>Ydw i’n aros yn chwilfrydig a holgar am beth rydw i’n ei weld a’i asesu? </a:t>
            </a:r>
          </a:p>
          <a:p>
            <a:pPr lvl="0"/>
            <a:r>
              <a:rPr lang="cy-GB" sz="1400" dirty="0"/>
              <a:t>Ydw i’n barod i ystyried gwybodaeth newydd?</a:t>
            </a:r>
          </a:p>
          <a:p>
            <a:pPr lvl="0"/>
            <a:r>
              <a:rPr lang="cy-GB" sz="1400" dirty="0"/>
              <a:t>Pa mor hyderus ydw i fod gen i ddigon o wybodaeth i fod yn sail i’m dyfarniadau?</a:t>
            </a:r>
          </a:p>
          <a:p>
            <a:pPr lvl="0"/>
            <a:r>
              <a:rPr lang="cy-GB" sz="1400" dirty="0"/>
              <a:t>Oes angen i mi ychwanegu rhybudd am gryfder y dystiolaeth yn yr asesiad hwn/am y goblygiadau wrth wneud penderfyniadau?</a:t>
            </a:r>
          </a:p>
          <a:p>
            <a:pPr lvl="0"/>
            <a:r>
              <a:rPr lang="cy-GB" sz="1400" dirty="0"/>
              <a:t>A fyddwn i’n barod i newid fy meddwl?</a:t>
            </a:r>
          </a:p>
          <a:p>
            <a:pPr lvl="0"/>
            <a:r>
              <a:rPr lang="cy-GB" sz="1400" dirty="0"/>
              <a:t>Cwestiynu’ch rhagdybiaethau’ch hun am y ffordd y mae unigolion/teuluoedd yn gweithredu a gwylio rhag bod yn rhy optimistaidd</a:t>
            </a:r>
          </a:p>
          <a:p>
            <a:pPr lvl="0"/>
            <a:r>
              <a:rPr lang="cy-GB" sz="1400" dirty="0"/>
              <a:t>Adnabod eich teimladau’ch hun (er enghraifft, blinder, salwch neu fod ar ormod o frys) a sut y gallai hyn effeithio ar eich barn am blentyn/oedolyn/teulu ar ddiwrnod penodol</a:t>
            </a:r>
          </a:p>
          <a:p>
            <a:pPr lvl="0"/>
            <a:r>
              <a:rPr lang="cy-GB" sz="1400" dirty="0"/>
              <a:t>Meddwl am y rheswm y gallai rhywun beidio â dweud y gwir i gyd wrthych chi</a:t>
            </a:r>
          </a:p>
          <a:p>
            <a:pPr lvl="0"/>
            <a:r>
              <a:rPr lang="cy-GB" sz="1400" dirty="0"/>
              <a:t>Dangos parodrwydd i gael sgyrsiau heriol</a:t>
            </a:r>
          </a:p>
          <a:p>
            <a:pPr lvl="0"/>
            <a:r>
              <a:rPr lang="cy-GB" sz="1400" dirty="0"/>
              <a:t>Delio ag unrhyw bryder proffesiynol ynghylch sut byddai unigolion/teuluoedd gelyniaethus neu wrthwynebus yn gallu ymateb i gwestiynau anodd neu uniongyrchol</a:t>
            </a:r>
          </a:p>
          <a:p>
            <a:pPr lvl="0"/>
            <a:r>
              <a:rPr lang="cy-GB" sz="1400" dirty="0"/>
              <a:t>Aros yn agored eich meddwl a disgwyl yr annisgwyl</a:t>
            </a:r>
          </a:p>
          <a:p>
            <a:pPr lvl="0"/>
            <a:r>
              <a:rPr lang="cy-GB" sz="1400" dirty="0"/>
              <a:t>Deall bod ansicrwydd parchus a her yn bethau iach. Mae’n arfer da ac yn beth iawn i chi gwestiynu beth sy’n cael ei ddweud wrthych chi</a:t>
            </a:r>
          </a:p>
          <a:p>
            <a:pPr lvl="0"/>
            <a:r>
              <a:rPr lang="cy-GB" sz="1400" dirty="0"/>
              <a:t>Gweld lle nad yw unigolion/oedolion yn gwneud fel roeddent wedi dweud y byddent yn gwneud dro ar ôl tro a sôn am hyn a’i drafod gyda nhw</a:t>
            </a:r>
          </a:p>
          <a:p>
            <a:pPr lvl="0"/>
            <a:r>
              <a:rPr lang="cy-GB" sz="1400" dirty="0"/>
              <a:t>Deall yr effaith gronnol o ffactorau risg lluosog neu gyfunol, e.e. cam-drin domestig, camddefnyddio cyffuriau/alcohol, iechyd meddwl, methu nifer o apwyntiadau gyda gwahanol asiantaethau </a:t>
            </a:r>
          </a:p>
          <a:p>
            <a:pPr lvl="0"/>
            <a:r>
              <a:rPr lang="cy-GB" sz="1400" dirty="0"/>
              <a:t>Sicrhau bod eich ymarfer yn fyfyriol a bod goruchwyliaeth o ansawdd da ar gael i chi</a:t>
            </a:r>
          </a:p>
          <a:p>
            <a:pPr marL="0" indent="0">
              <a:buNone/>
            </a:pPr>
            <a:br>
              <a:rPr lang="cy-GB" sz="1400" dirty="0"/>
            </a:br>
            <a:endParaRPr lang="cy-GB" sz="1600" dirty="0"/>
          </a:p>
        </p:txBody>
      </p:sp>
    </p:spTree>
    <p:custDataLst>
      <p:tags r:id="rId1"/>
    </p:custDataLst>
    <p:extLst>
      <p:ext uri="{BB962C8B-B14F-4D97-AF65-F5344CB8AC3E}">
        <p14:creationId xmlns:p14="http://schemas.microsoft.com/office/powerpoint/2010/main" val="4159331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p:cNvPicPr>
            <a:picLocks noGrp="1" noChangeAspect="1"/>
          </p:cNvPicPr>
          <p:nvPr>
            <p:ph sz="half" idx="2"/>
          </p:nvPr>
        </p:nvPicPr>
        <p:blipFill>
          <a:blip r:embed="rId3"/>
          <a:stretch>
            <a:fillRect/>
          </a:stretch>
        </p:blipFill>
        <p:spPr>
          <a:xfrm>
            <a:off x="332508" y="1080655"/>
            <a:ext cx="9382991" cy="4100945"/>
          </a:xfrm>
          <a:prstGeom prst="rect">
            <a:avLst/>
          </a:prstGeom>
        </p:spPr>
      </p:pic>
      <p:sp>
        <p:nvSpPr>
          <p:cNvPr id="12" name="TextBox 11"/>
          <p:cNvSpPr txBox="1"/>
          <p:nvPr/>
        </p:nvSpPr>
        <p:spPr>
          <a:xfrm>
            <a:off x="471055" y="1985818"/>
            <a:ext cx="8894618" cy="2971454"/>
          </a:xfrm>
          <a:prstGeom prst="rect">
            <a:avLst/>
          </a:prstGeom>
          <a:noFill/>
        </p:spPr>
        <p:txBody>
          <a:bodyPr wrap="square" rtlCol="0">
            <a:spAutoFit/>
          </a:bodyPr>
          <a:lstStyle/>
          <a:p>
            <a:pPr marL="342900" lvl="0" indent="-342900">
              <a:lnSpc>
                <a:spcPts val="2800"/>
              </a:lnSpc>
              <a:spcAft>
                <a:spcPts val="0"/>
              </a:spcAft>
              <a:buFont typeface="Symbol" panose="05050102010706020507" pitchFamily="18" charset="2"/>
              <a:buChar char=""/>
            </a:pPr>
            <a:r>
              <a:rPr lang="cy-GB" dirty="0">
                <a:latin typeface="Tw Cen MT" panose="020B0602020104020603" pitchFamily="34" charset="0"/>
                <a:ea typeface="Tw Cen MT" panose="020B0602020104020603" pitchFamily="34" charset="0"/>
                <a:cs typeface="Tw Cen MT" panose="020B0602020104020603" pitchFamily="34" charset="0"/>
              </a:rPr>
              <a:t>A oes unrhyw beth ynghylch beth rydych yn ei weld wrth gwrdd â’r plentyn/oedolyn/teulu hwn sy’n peri i chi ofyn cwestiynau neu’n gwneud i chi deimlo’n anesmwyth?</a:t>
            </a:r>
            <a:endParaRPr lang="cy-GB" dirty="0"/>
          </a:p>
          <a:p>
            <a:pPr>
              <a:lnSpc>
                <a:spcPts val="900"/>
              </a:lnSpc>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cy-GB" dirty="0">
                <a:latin typeface="Tw Cen MT" panose="020B0602020104020603" pitchFamily="34" charset="0"/>
                <a:ea typeface="Tw Cen MT" panose="020B0602020104020603" pitchFamily="34" charset="0"/>
                <a:cs typeface="Tw Cen MT" panose="020B0602020104020603" pitchFamily="34" charset="0"/>
              </a:rPr>
              <a:t>Ydych chi’n gweld unrhyw ymddygiad sy’n dangos niwed/cam-drin neu esgeuluso?</a:t>
            </a:r>
            <a:endParaRPr lang="cy-GB" dirty="0"/>
          </a:p>
          <a:p>
            <a:pPr>
              <a:lnSpc>
                <a:spcPts val="900"/>
              </a:lnSpc>
              <a:spcBef>
                <a:spcPts val="50"/>
              </a:spcBef>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a:lnSpc>
                <a:spcPts val="1000"/>
              </a:lnSpc>
              <a:spcAft>
                <a:spcPts val="0"/>
              </a:spcAft>
            </a:pPr>
            <a:r>
              <a:rPr lang="cy-GB" sz="800" dirty="0">
                <a:latin typeface="Times New Roman" panose="02020603050405020304" pitchFamily="18" charset="0"/>
                <a:ea typeface="Times New Roman" panose="02020603050405020304" pitchFamily="18" charset="0"/>
                <a:cs typeface="Times New Roman" panose="02020603050405020304" pitchFamily="18"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cy-GB" dirty="0">
                <a:latin typeface="Tw Cen MT" panose="020B0602020104020603" pitchFamily="34" charset="0"/>
                <a:ea typeface="Tw Cen MT" panose="020B0602020104020603" pitchFamily="34" charset="0"/>
                <a:cs typeface="Tw Cen MT" panose="020B0602020104020603" pitchFamily="34" charset="0"/>
              </a:rPr>
              <a:t>A yw’r hyn rydych yn ei weld yn ategu neu’n gwrth-ddweud beth sy’n cael ei ddweud wrthych chi? Gallai hyn gynnwys ciwiau aneiriol ac iaith y corff.</a:t>
            </a:r>
            <a:endParaRPr lang="cy-GB" dirty="0"/>
          </a:p>
          <a:p>
            <a:pPr marL="66040">
              <a:lnSpc>
                <a:spcPct val="107000"/>
              </a:lnSpc>
              <a:spcAft>
                <a:spcPts val="0"/>
              </a:spcAft>
            </a:pPr>
            <a:r>
              <a:rPr lang="cy-GB" dirty="0">
                <a:latin typeface="Tw Cen MT" panose="020B0602020104020603" pitchFamily="34" charset="0"/>
                <a:ea typeface="Tw Cen MT" panose="020B0602020104020603" pitchFamily="34" charset="0"/>
                <a:cs typeface="Tw Cen MT" panose="020B0602020104020603" pitchFamily="34" charset="0"/>
              </a:rPr>
              <a:t> </a:t>
            </a:r>
            <a:endParaRPr lang="cy-GB" sz="10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cy-GB" dirty="0">
                <a:latin typeface="Tw Cen MT" panose="020B0602020104020603" pitchFamily="34" charset="0"/>
                <a:ea typeface="Tw Cen MT" panose="020B0602020104020603" pitchFamily="34" charset="0"/>
                <a:cs typeface="Tw Cen MT" panose="020B0602020104020603" pitchFamily="34" charset="0"/>
              </a:rPr>
              <a:t>A oes unigolion eraill yn gysylltiedig neu’n byw ar yr aelwyd nad ydych yn eu gweld?</a:t>
            </a:r>
            <a:endParaRPr lang="cy-GB" dirty="0"/>
          </a:p>
        </p:txBody>
      </p:sp>
      <p:sp>
        <p:nvSpPr>
          <p:cNvPr id="13" name="TextBox 12"/>
          <p:cNvSpPr txBox="1"/>
          <p:nvPr/>
        </p:nvSpPr>
        <p:spPr>
          <a:xfrm>
            <a:off x="4008582" y="1206973"/>
            <a:ext cx="3445164" cy="523220"/>
          </a:xfrm>
          <a:prstGeom prst="rect">
            <a:avLst/>
          </a:prstGeom>
          <a:noFill/>
        </p:spPr>
        <p:txBody>
          <a:bodyPr wrap="square" rtlCol="0">
            <a:spAutoFit/>
          </a:bodyPr>
          <a:lstStyle/>
          <a:p>
            <a:r>
              <a:rPr lang="cy-GB" sz="2800" b="1" dirty="0"/>
              <a:t>EDRYCH</a:t>
            </a:r>
          </a:p>
        </p:txBody>
      </p:sp>
    </p:spTree>
    <p:custDataLst>
      <p:tags r:id="rId1"/>
    </p:custDataLst>
    <p:extLst>
      <p:ext uri="{BB962C8B-B14F-4D97-AF65-F5344CB8AC3E}">
        <p14:creationId xmlns:p14="http://schemas.microsoft.com/office/powerpoint/2010/main" val="171543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E1AF22A7-6E53-566C-C9C7-152DAF2FE625}"/>
              </a:ext>
            </a:extLst>
          </p:cNvPr>
          <p:cNvSpPr>
            <a:spLocks noGrp="1"/>
          </p:cNvSpPr>
          <p:nvPr>
            <p:ph sz="half" idx="2"/>
          </p:nvPr>
        </p:nvSpPr>
        <p:spPr>
          <a:xfrm>
            <a:off x="1598624" y="778598"/>
            <a:ext cx="9259875" cy="3880773"/>
          </a:xfrm>
        </p:spPr>
        <p:txBody>
          <a:bodyPr>
            <a:normAutofit/>
          </a:bodyPr>
          <a:lstStyle/>
          <a:p>
            <a:pPr marL="0" indent="0" algn="ctr">
              <a:buNone/>
            </a:pPr>
            <a:r>
              <a:rPr lang="cy-GB" sz="2800" b="1" dirty="0"/>
              <a:t>GWRANDO</a:t>
            </a:r>
          </a:p>
          <a:p>
            <a:r>
              <a:rPr lang="cy-GB" dirty="0">
                <a:latin typeface="Tw Cen MT" panose="020B0602020104020603" pitchFamily="34" charset="0"/>
                <a:ea typeface="Tw Cen MT" panose="020B0602020104020603" pitchFamily="34" charset="0"/>
                <a:cs typeface="Tw Cen MT" panose="020B0602020104020603" pitchFamily="34" charset="0"/>
              </a:rPr>
              <a:t>A oes rhywbeth yn cael ei ddweud wrthych chi sydd angen ei egluro ymhellach?</a:t>
            </a:r>
          </a:p>
          <a:p>
            <a:r>
              <a:rPr lang="cy-GB" dirty="0">
                <a:latin typeface="Tw Cen MT" panose="020B0602020104020603" pitchFamily="34" charset="0"/>
              </a:rPr>
              <a:t>Ydych chi’n pryderu wrth glywed beth mae aelodau’r teulu yn ei ddweud wrth ei gilydd?</a:t>
            </a:r>
          </a:p>
          <a:p>
            <a:r>
              <a:rPr lang="cy-GB" dirty="0">
                <a:latin typeface="Tw Cen MT" panose="020B0602020104020603" pitchFamily="34" charset="0"/>
              </a:rPr>
              <a:t>A oes rhywun yn y teulu hwn yn ceisio dweud rhywbeth wrthych chi ond yn ei chael yn anodd dweud ei feddwl? Os oes, sut y gallwch ei helpu i ddweud ei feddwl?</a:t>
            </a:r>
          </a:p>
          <a:p>
            <a:r>
              <a:rPr lang="cy-GB" dirty="0">
                <a:latin typeface="Tw Cen MT" panose="020B0602020104020603" pitchFamily="34" charset="0"/>
              </a:rPr>
              <a:t>Ydych chi’n clywed llais y plentyn neu oedolyn a allai wynebu risg yn uniongyrchol gan y plentyn neu oedolyn hwnnw?</a:t>
            </a:r>
            <a:endParaRPr lang="cy-GB" dirty="0"/>
          </a:p>
          <a:p>
            <a:pPr marL="0" indent="0" algn="ctr">
              <a:buNone/>
            </a:pPr>
            <a:endParaRPr lang="en-US" sz="2800" dirty="0"/>
          </a:p>
        </p:txBody>
      </p:sp>
    </p:spTree>
    <p:custDataLst>
      <p:tags r:id="rId1"/>
    </p:custDataLst>
    <p:extLst>
      <p:ext uri="{BB962C8B-B14F-4D97-AF65-F5344CB8AC3E}">
        <p14:creationId xmlns:p14="http://schemas.microsoft.com/office/powerpoint/2010/main" val="397791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a:grpSpLocks/>
          </p:cNvGrpSpPr>
          <p:nvPr/>
        </p:nvGrpSpPr>
        <p:grpSpPr bwMode="auto">
          <a:xfrm>
            <a:off x="398146" y="1052945"/>
            <a:ext cx="8708910" cy="5642145"/>
            <a:chOff x="628" y="2171"/>
            <a:chExt cx="17947" cy="7356"/>
          </a:xfrm>
        </p:grpSpPr>
        <p:sp>
          <p:nvSpPr>
            <p:cNvPr id="13" name="Freeform 12"/>
            <p:cNvSpPr>
              <a:spLocks/>
            </p:cNvSpPr>
            <p:nvPr/>
          </p:nvSpPr>
          <p:spPr bwMode="auto">
            <a:xfrm>
              <a:off x="628" y="3474"/>
              <a:ext cx="17947" cy="6053"/>
            </a:xfrm>
            <a:custGeom>
              <a:avLst/>
              <a:gdLst>
                <a:gd name="T0" fmla="+- 0 628 628"/>
                <a:gd name="T1" fmla="*/ T0 w 17947"/>
                <a:gd name="T2" fmla="+- 0 9527 3474"/>
                <a:gd name="T3" fmla="*/ 9527 h 6053"/>
                <a:gd name="T4" fmla="+- 0 18575 628"/>
                <a:gd name="T5" fmla="*/ T4 w 17947"/>
                <a:gd name="T6" fmla="+- 0 9527 3474"/>
                <a:gd name="T7" fmla="*/ 9527 h 6053"/>
                <a:gd name="T8" fmla="+- 0 18575 628"/>
                <a:gd name="T9" fmla="*/ T8 w 17947"/>
                <a:gd name="T10" fmla="+- 0 3474 3474"/>
                <a:gd name="T11" fmla="*/ 3474 h 6053"/>
                <a:gd name="T12" fmla="+- 0 628 628"/>
                <a:gd name="T13" fmla="*/ T12 w 17947"/>
                <a:gd name="T14" fmla="+- 0 3474 3474"/>
                <a:gd name="T15" fmla="*/ 3474 h 6053"/>
                <a:gd name="T16" fmla="+- 0 628 628"/>
                <a:gd name="T17" fmla="*/ T16 w 17947"/>
                <a:gd name="T18" fmla="+- 0 9527 3474"/>
                <a:gd name="T19" fmla="*/ 9527 h 6053"/>
              </a:gdLst>
              <a:ahLst/>
              <a:cxnLst>
                <a:cxn ang="0">
                  <a:pos x="T1" y="T3"/>
                </a:cxn>
                <a:cxn ang="0">
                  <a:pos x="T5" y="T7"/>
                </a:cxn>
                <a:cxn ang="0">
                  <a:pos x="T9" y="T11"/>
                </a:cxn>
                <a:cxn ang="0">
                  <a:pos x="T13" y="T15"/>
                </a:cxn>
                <a:cxn ang="0">
                  <a:pos x="T17" y="T19"/>
                </a:cxn>
              </a:cxnLst>
              <a:rect l="0" t="0" r="r" b="b"/>
              <a:pathLst>
                <a:path w="17947" h="6053">
                  <a:moveTo>
                    <a:pt x="0" y="6053"/>
                  </a:moveTo>
                  <a:lnTo>
                    <a:pt x="17947" y="6053"/>
                  </a:lnTo>
                  <a:lnTo>
                    <a:pt x="17947" y="0"/>
                  </a:lnTo>
                  <a:lnTo>
                    <a:pt x="0" y="0"/>
                  </a:lnTo>
                  <a:lnTo>
                    <a:pt x="0" y="605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4" name="Freeform 13"/>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solidFill>
              <a:srgbClr val="FFDB5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5" name="Freeform 14"/>
            <p:cNvSpPr>
              <a:spLocks/>
            </p:cNvSpPr>
            <p:nvPr/>
          </p:nvSpPr>
          <p:spPr bwMode="auto">
            <a:xfrm>
              <a:off x="628" y="2171"/>
              <a:ext cx="17940" cy="1303"/>
            </a:xfrm>
            <a:custGeom>
              <a:avLst/>
              <a:gdLst>
                <a:gd name="T0" fmla="+- 0 628 628"/>
                <a:gd name="T1" fmla="*/ T0 w 17940"/>
                <a:gd name="T2" fmla="+- 0 3474 2171"/>
                <a:gd name="T3" fmla="*/ 3474 h 1303"/>
                <a:gd name="T4" fmla="+- 0 18568 628"/>
                <a:gd name="T5" fmla="*/ T4 w 17940"/>
                <a:gd name="T6" fmla="+- 0 3474 2171"/>
                <a:gd name="T7" fmla="*/ 3474 h 1303"/>
                <a:gd name="T8" fmla="+- 0 18568 628"/>
                <a:gd name="T9" fmla="*/ T8 w 17940"/>
                <a:gd name="T10" fmla="+- 0 2171 2171"/>
                <a:gd name="T11" fmla="*/ 2171 h 1303"/>
                <a:gd name="T12" fmla="+- 0 628 628"/>
                <a:gd name="T13" fmla="*/ T12 w 17940"/>
                <a:gd name="T14" fmla="+- 0 2171 2171"/>
                <a:gd name="T15" fmla="*/ 2171 h 1303"/>
                <a:gd name="T16" fmla="+- 0 628 628"/>
                <a:gd name="T17" fmla="*/ T16 w 17940"/>
                <a:gd name="T18" fmla="+- 0 3474 2171"/>
                <a:gd name="T19" fmla="*/ 3474 h 1303"/>
              </a:gdLst>
              <a:ahLst/>
              <a:cxnLst>
                <a:cxn ang="0">
                  <a:pos x="T1" y="T3"/>
                </a:cxn>
                <a:cxn ang="0">
                  <a:pos x="T5" y="T7"/>
                </a:cxn>
                <a:cxn ang="0">
                  <a:pos x="T9" y="T11"/>
                </a:cxn>
                <a:cxn ang="0">
                  <a:pos x="T13" y="T15"/>
                </a:cxn>
                <a:cxn ang="0">
                  <a:pos x="T17" y="T19"/>
                </a:cxn>
              </a:cxnLst>
              <a:rect l="0" t="0" r="r" b="b"/>
              <a:pathLst>
                <a:path w="17940" h="1303">
                  <a:moveTo>
                    <a:pt x="0" y="1303"/>
                  </a:moveTo>
                  <a:lnTo>
                    <a:pt x="17940" y="1303"/>
                  </a:lnTo>
                  <a:lnTo>
                    <a:pt x="17940" y="0"/>
                  </a:lnTo>
                  <a:lnTo>
                    <a:pt x="0" y="0"/>
                  </a:lnTo>
                  <a:lnTo>
                    <a:pt x="0" y="1303"/>
                  </a:lnTo>
                  <a:close/>
                </a:path>
              </a:pathLst>
            </a:custGeom>
            <a:noFill/>
            <a:ln w="25908">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1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2" y="2239"/>
              <a:ext cx="1116" cy="1116"/>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a:xfrm>
            <a:off x="4276437" y="1236941"/>
            <a:ext cx="2059709" cy="369332"/>
          </a:xfrm>
          <a:prstGeom prst="rect">
            <a:avLst/>
          </a:prstGeom>
          <a:noFill/>
        </p:spPr>
        <p:txBody>
          <a:bodyPr wrap="square" rtlCol="0">
            <a:spAutoFit/>
          </a:bodyPr>
          <a:lstStyle/>
          <a:p>
            <a:r>
              <a:rPr lang="cy-GB" b="1" dirty="0"/>
              <a:t>GOFYN</a:t>
            </a:r>
          </a:p>
        </p:txBody>
      </p:sp>
      <p:sp>
        <p:nvSpPr>
          <p:cNvPr id="3" name="Content Placeholder 2">
            <a:extLst>
              <a:ext uri="{FF2B5EF4-FFF2-40B4-BE49-F238E27FC236}">
                <a16:creationId xmlns:a16="http://schemas.microsoft.com/office/drawing/2014/main" id="{7B84899C-2B1E-E525-43AD-0491BEF3EC64}"/>
              </a:ext>
            </a:extLst>
          </p:cNvPr>
          <p:cNvSpPr>
            <a:spLocks noGrp="1"/>
          </p:cNvSpPr>
          <p:nvPr>
            <p:ph sz="half" idx="2"/>
          </p:nvPr>
        </p:nvSpPr>
        <p:spPr>
          <a:xfrm>
            <a:off x="738686" y="2102081"/>
            <a:ext cx="7932347" cy="3951878"/>
          </a:xfrm>
        </p:spPr>
        <p:txBody>
          <a:bodyPr>
            <a:normAutofit lnSpcReduction="10000"/>
          </a:bodyPr>
          <a:lstStyle/>
          <a:p>
            <a:pPr marL="0" indent="0">
              <a:buNone/>
            </a:pPr>
            <a:r>
              <a:rPr lang="cy-GB" sz="1400" dirty="0">
                <a:latin typeface="Tw Cen MT" panose="020B0602020104020603" pitchFamily="34" charset="0"/>
                <a:ea typeface="Tw Cen MT" panose="020B0602020104020603" pitchFamily="34" charset="0"/>
                <a:cs typeface="Tw Cen MT" panose="020B0602020104020603" pitchFamily="34" charset="0"/>
              </a:rPr>
              <a:t>A oes cwestiynau uniongyrchol y gallech chi eu gofyn pan fyddwch yn cwrdd â’r plentyn/oedolyn/teulu hwn a fydd yn darparu mwy o wybodaeth am unrhyw risg i’r unigolyn neu deulu? Er enghraifft:</a:t>
            </a:r>
          </a:p>
          <a:p>
            <a:pPr marL="0" indent="0">
              <a:buNone/>
            </a:pPr>
            <a:r>
              <a:rPr lang="cy-GB" sz="1400" dirty="0">
                <a:latin typeface="Tw Cen MT" panose="020B0602020104020603" pitchFamily="34" charset="0"/>
              </a:rPr>
              <a:t>- Sut fyddwch chi’n treulio’r diwrnod fel arfer?</a:t>
            </a:r>
          </a:p>
          <a:p>
            <a:pPr marL="0" indent="0">
              <a:buNone/>
            </a:pPr>
            <a:r>
              <a:rPr lang="cy-GB" sz="1400" dirty="0">
                <a:latin typeface="Tw Cen MT" panose="020B0602020104020603" pitchFamily="34" charset="0"/>
              </a:rPr>
              <a:t>- Sut gawsoch chi’r anaf hwnnw?</a:t>
            </a:r>
          </a:p>
          <a:p>
            <a:pPr marL="0" indent="0">
              <a:buNone/>
            </a:pPr>
            <a:r>
              <a:rPr lang="cy-GB" sz="1400" dirty="0">
                <a:latin typeface="Tw Cen MT" panose="020B0602020104020603" pitchFamily="34" charset="0"/>
              </a:rPr>
              <a:t>- Gyda phwy rydych chi’n byw?</a:t>
            </a:r>
          </a:p>
          <a:p>
            <a:pPr marL="0" indent="0">
              <a:buNone/>
            </a:pPr>
            <a:r>
              <a:rPr lang="cy-GB" sz="1400" dirty="0">
                <a:latin typeface="Tw Cen MT" panose="020B0602020104020603" pitchFamily="34" charset="0"/>
              </a:rPr>
              <a:t>- Pwy yw hwn sydd gyda chi?</a:t>
            </a:r>
          </a:p>
          <a:p>
            <a:pPr marL="0" indent="0">
              <a:buNone/>
            </a:pPr>
            <a:r>
              <a:rPr lang="cy-GB" sz="1400" dirty="0">
                <a:latin typeface="Tw Cen MT" panose="020B0602020104020603" pitchFamily="34" charset="0"/>
              </a:rPr>
              <a:t>- Pryd roedd y tro diwethaf i chi fod yn hapus?</a:t>
            </a:r>
          </a:p>
          <a:p>
            <a:pPr marL="0" indent="0">
              <a:buNone/>
            </a:pPr>
            <a:r>
              <a:rPr lang="cy-GB" sz="1400" dirty="0">
                <a:latin typeface="Tw Cen MT" panose="020B0602020104020603" pitchFamily="34" charset="0"/>
              </a:rPr>
              <a:t>- Pryd fyddwch chi’n teimlo’n ddiogel/anniogel?</a:t>
            </a:r>
          </a:p>
          <a:p>
            <a:pPr marL="0" indent="0">
              <a:buNone/>
            </a:pPr>
            <a:r>
              <a:rPr lang="cy-GB" sz="1400" dirty="0">
                <a:latin typeface="Tw Cen MT" panose="020B0602020104020603" pitchFamily="34" charset="0"/>
              </a:rPr>
              <a:t>- Beth rydych chi’n edrych ymlaen ato?</a:t>
            </a:r>
          </a:p>
          <a:p>
            <a:pPr marL="0" indent="0">
              <a:buNone/>
            </a:pPr>
            <a:r>
              <a:rPr lang="cy-GB" sz="1400" dirty="0">
                <a:latin typeface="Tw Cen MT" panose="020B0602020104020603" pitchFamily="34" charset="0"/>
              </a:rPr>
              <a:t>- Pam nad ydych chi yn yr ysgol?</a:t>
            </a:r>
          </a:p>
          <a:p>
            <a:pPr marL="0" indent="0">
              <a:buNone/>
            </a:pPr>
            <a:r>
              <a:rPr lang="cy-GB" sz="1400" dirty="0">
                <a:latin typeface="Tw Cen MT" panose="020B0602020104020603" pitchFamily="34" charset="0"/>
              </a:rPr>
              <a:t>• A fyddai </a:t>
            </a:r>
            <a:r>
              <a:rPr lang="cy-GB" sz="1400" b="1" dirty="0">
                <a:latin typeface="Tw Cen MT" panose="020B0602020104020603" pitchFamily="34" charset="0"/>
              </a:rPr>
              <a:t>cwestiynau penagored</a:t>
            </a:r>
            <a:r>
              <a:rPr lang="cy-GB" sz="1400" dirty="0">
                <a:latin typeface="Tw Cen MT" panose="020B0602020104020603" pitchFamily="34" charset="0"/>
              </a:rPr>
              <a:t> yn gallu’ch helpu i gael mwy o wybodaeth am unrhyw risg i’r unigolyn neu deulu? Er enghraifft, “dywedwch ychydig mwy am hynny”, neu “mae hynny’n swnio’n ddiddorol, helpwch fi i ddeall sut ddigwyddodd hynny”.</a:t>
            </a:r>
          </a:p>
        </p:txBody>
      </p:sp>
    </p:spTree>
    <p:custDataLst>
      <p:tags r:id="rId1"/>
    </p:custDataLst>
    <p:extLst>
      <p:ext uri="{BB962C8B-B14F-4D97-AF65-F5344CB8AC3E}">
        <p14:creationId xmlns:p14="http://schemas.microsoft.com/office/powerpoint/2010/main" val="33736339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824</TotalTime>
  <Words>2308</Words>
  <Application>Microsoft Macintosh PowerPoint</Application>
  <PresentationFormat>Widescreen</PresentationFormat>
  <Paragraphs>113</Paragraphs>
  <Slides>13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Open Sans</vt:lpstr>
      <vt:lpstr>Symbol</vt:lpstr>
      <vt:lpstr>Times New Roman</vt:lpstr>
      <vt:lpstr>Trebuchet MS</vt:lpstr>
      <vt:lpstr>Tw Cen MT</vt:lpstr>
      <vt:lpstr>Wingdings 3</vt:lpstr>
      <vt:lpstr>Facet</vt:lpstr>
      <vt:lpstr>Chwilfrydedd Proffesiynol - Canllaw Ymarfer</vt:lpstr>
      <vt:lpstr>Beth yw Chwilfrydedd Proffesiynol? </vt:lpstr>
      <vt:lpstr>PowerPoint Presentation</vt:lpstr>
      <vt:lpstr>Mae chwilfrydedd proffesiynol yn gyfuniad o edrych, gwrando, gofyn cwestiynau uniongyrchol, gwirio a myfyrio ar wybodaeth a gafwyd. Mae’n golygu:  </vt:lpstr>
      <vt:lpstr>Pam mae’n bwysig?       </vt:lpstr>
      <vt:lpstr>SUT I YMATEB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Denbighshire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TRIAWD GWENWYNIG – BRIFFIAD 7 MUNUD  TOXIC TRIO – 7 MINUTE BRIEFING</dc:title>
  <dc:creator>Pauline Bird</dc:creator>
  <cp:lastModifiedBy>Cris Jones</cp:lastModifiedBy>
  <cp:revision>69</cp:revision>
  <cp:lastPrinted>2023-11-17T09:51:02Z</cp:lastPrinted>
  <dcterms:created xsi:type="dcterms:W3CDTF">2017-10-11T14:35:31Z</dcterms:created>
  <dcterms:modified xsi:type="dcterms:W3CDTF">2023-11-24T15:39:24Z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15BB6895-756A-4028-9AA9-D1406F63701B</vt:lpwstr>
  </property>
  <property fmtid="{D5CDD505-2E9C-101B-9397-08002B2CF9AE}" pid="3" name="ArticulatePath">
    <vt:lpwstr>7-Minute-Briefings-Curiosity WGSB</vt:lpwstr>
  </property>
</Properties>
</file>